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  <p:sldMasterId id="2147483663" r:id="rId3"/>
    <p:sldMasterId id="2147483666" r:id="rId4"/>
  </p:sldMasterIdLst>
  <p:notesMasterIdLst>
    <p:notesMasterId r:id="rId47"/>
  </p:notesMasterIdLst>
  <p:sldIdLst>
    <p:sldId id="256" r:id="rId5"/>
    <p:sldId id="351" r:id="rId6"/>
    <p:sldId id="262" r:id="rId7"/>
    <p:sldId id="363" r:id="rId8"/>
    <p:sldId id="268" r:id="rId9"/>
    <p:sldId id="364" r:id="rId10"/>
    <p:sldId id="377" r:id="rId11"/>
    <p:sldId id="365" r:id="rId12"/>
    <p:sldId id="366" r:id="rId13"/>
    <p:sldId id="396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8" r:id="rId24"/>
    <p:sldId id="379" r:id="rId25"/>
    <p:sldId id="380" r:id="rId26"/>
    <p:sldId id="381" r:id="rId27"/>
    <p:sldId id="382" r:id="rId28"/>
    <p:sldId id="383" r:id="rId29"/>
    <p:sldId id="385" r:id="rId30"/>
    <p:sldId id="386" r:id="rId31"/>
    <p:sldId id="387" r:id="rId32"/>
    <p:sldId id="391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409" r:id="rId4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1600" b="1" i="0" baseline="0" dirty="0">
                <a:latin typeface="Arial" pitchFamily="34" charset="0"/>
                <a:cs typeface="Arial" pitchFamily="34" charset="0"/>
              </a:rPr>
              <a:t>Oceń przydatność dobrych praktyk przekazanych Ci w ramach działalności sieci w Twojej pracy zawodowej.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28-42B7-B0D4-890AD14D67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28-42B7-B0D4-890AD14D67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28-42B7-B0D4-890AD14D67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28-42B7-B0D4-890AD14D67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28-42B7-B0D4-890AD14D678D}"/>
                </c:ext>
              </c:extLst>
            </c:dLbl>
            <c:dLbl>
              <c:idx val="5"/>
              <c:layout>
                <c:manualLayout>
                  <c:x val="1.3019375182268891E-2"/>
                  <c:y val="-0.40918135233095881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2000" b="1"/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28-42B7-B0D4-890AD14D678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Arkusz1!$A$2:$A$7</c:f>
              <c:strCache>
                <c:ptCount val="6"/>
                <c:pt idx="0">
                  <c:v>1pkt   0 os</c:v>
                </c:pt>
                <c:pt idx="1">
                  <c:v>2pkt   0 os</c:v>
                </c:pt>
                <c:pt idx="2">
                  <c:v>3pkt   0 os</c:v>
                </c:pt>
                <c:pt idx="3">
                  <c:v>4pkt   0 os</c:v>
                </c:pt>
                <c:pt idx="4">
                  <c:v>5pkt   0 os</c:v>
                </c:pt>
                <c:pt idx="5">
                  <c:v>6pkt   9 os</c:v>
                </c:pt>
              </c:strCache>
            </c:strRef>
          </c:cat>
          <c:val>
            <c:numRef>
              <c:f>Arkusz1!$B$2:$B$7</c:f>
              <c:numCache>
                <c:formatCode>0.00%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28-42B7-B0D4-890AD14D67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199183435404095"/>
          <c:y val="0.35587801524809476"/>
          <c:w val="0.21411927675707237"/>
          <c:h val="0.54959317585301837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spPr>
    <a:ln w="31750" cap="rnd">
      <a:solidFill>
        <a:srgbClr val="1F497D">
          <a:lumMod val="75000"/>
        </a:srgb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l-PL" sz="1600" b="1" i="0" baseline="0" dirty="0">
                <a:latin typeface="Arial" pitchFamily="34" charset="0"/>
                <a:cs typeface="Arial" pitchFamily="34" charset="0"/>
              </a:rPr>
              <a:t>Czy warto zgłosić się do udziału w pracy kolejnej edycji Twojej sieci lub innej?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Lbls>
            <c:dLbl>
              <c:idx val="0"/>
              <c:layout>
                <c:manualLayout>
                  <c:x val="1.1387430737824441E-2"/>
                  <c:y val="-0.3912101612298478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0D-4BDC-8125-A6796957612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Arkusz1!$A$2</c:f>
              <c:strCache>
                <c:ptCount val="1"/>
                <c:pt idx="0">
                  <c:v>TAK</c:v>
                </c:pt>
              </c:strCache>
            </c:strRef>
          </c:cat>
          <c:val>
            <c:numRef>
              <c:f>Arkusz1!$B$2</c:f>
              <c:numCache>
                <c:formatCode>0.00%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0D-4BDC-8125-A6796957612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pl-PL"/>
          </a:p>
        </c:txPr>
      </c:legendEntry>
      <c:layout>
        <c:manualLayout>
          <c:xMode val="edge"/>
          <c:yMode val="edge"/>
          <c:x val="0.78972331583552069"/>
          <c:y val="0.52557961504812001"/>
          <c:w val="0.19638779527559055"/>
          <c:h val="0.38921791026121738"/>
        </c:manualLayout>
      </c:layout>
      <c:overlay val="0"/>
    </c:legend>
    <c:plotVisOnly val="1"/>
    <c:dispBlanksAs val="gap"/>
    <c:showDLblsOverMax val="0"/>
  </c:chart>
  <c:spPr>
    <a:ln w="31750">
      <a:solidFill>
        <a:srgbClr val="1F497D">
          <a:lumMod val="75000"/>
        </a:srgbClr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Nagłówek sekcji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68343" y="4928616"/>
            <a:ext cx="8183880" cy="6766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Font typeface="Verdana"/>
              <a:buNone/>
              <a:defRPr sz="3600" b="0" i="0" u="none" strike="noStrike" cap="non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68343" y="5624483"/>
            <a:ext cx="8183880" cy="4206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36576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B75C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2047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1889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185737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Font typeface="Verdana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1873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3040F2-AD2C-462E-AE9D-A336F2C34A3D}" type="datetimeFigureOut">
              <a:rPr lang="pl-PL" smtClean="0"/>
              <a:pPr>
                <a:defRPr/>
              </a:pPr>
              <a:t>29.01.2019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CFA42-06D9-412B-A113-D74C35504C1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mtClean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mtClean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mtClean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mtClean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5012055"/>
            <a:ext cx="8229600" cy="105156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8766F"/>
              </a:buClr>
              <a:buFont typeface="Verdana"/>
              <a:buNone/>
              <a:defRPr sz="3600" b="0" i="0" u="none" strike="noStrike" cap="none">
                <a:solidFill>
                  <a:srgbClr val="78766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462712" y="533400"/>
            <a:ext cx="2240280" cy="42114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" marR="0" lvl="0" indent="-7619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1285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1254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12172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9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13017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2"/>
          </p:nvPr>
        </p:nvSpPr>
        <p:spPr>
          <a:xfrm>
            <a:off x="421479" y="435768"/>
            <a:ext cx="5925311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rgbClr val="4F4D49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mtClean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mtClean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mtClean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mtClean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mtClean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mtClean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 cmpd="sng">
            <a:solidFill>
              <a:srgbClr val="A4A3A3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63500" dist="50800" dir="5400000">
              <a:srgbClr val="00000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Shape 83"/>
          <p:cNvGrpSpPr/>
          <p:nvPr/>
        </p:nvGrpSpPr>
        <p:grpSpPr>
          <a:xfrm>
            <a:off x="414337" y="427037"/>
            <a:ext cx="8315325" cy="4352924"/>
            <a:chOff x="414337" y="427037"/>
            <a:chExt cx="8315325" cy="4352924"/>
          </a:xfrm>
        </p:grpSpPr>
        <p:pic>
          <p:nvPicPr>
            <p:cNvPr id="84" name="Shape 8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14337" y="427037"/>
              <a:ext cx="8315325" cy="4352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Shape 85"/>
            <p:cNvSpPr txBox="1"/>
            <p:nvPr/>
          </p:nvSpPr>
          <p:spPr>
            <a:xfrm>
              <a:off x="446087" y="461962"/>
              <a:ext cx="8251825" cy="42862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65113" marR="0" lvl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 cmpd="sng">
            <a:solidFill>
              <a:srgbClr val="A4A3A3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63500" dist="50800" dir="5400000">
              <a:srgbClr val="00000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65113" marR="0" lvl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304800" y="328612"/>
            <a:ext cx="8532812" cy="6197600"/>
          </a:xfrm>
          <a:prstGeom prst="roundRect">
            <a:avLst>
              <a:gd name="adj" fmla="val 449"/>
            </a:avLst>
          </a:prstGeom>
          <a:gradFill>
            <a:gsLst>
              <a:gs pos="0">
                <a:srgbClr val="FFFFFF"/>
              </a:gs>
              <a:gs pos="97999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0"/>
          </a:gradFill>
          <a:ln w="9525" cap="rnd" cmpd="sng">
            <a:solidFill>
              <a:srgbClr val="A4A3A3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63500" dist="50800" dir="5400000">
              <a:srgbClr val="000000">
                <a:alpha val="2470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6400800" y="433387"/>
            <a:ext cx="2324099" cy="4343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6702" y="0"/>
                </a:lnTo>
                <a:lnTo>
                  <a:pt x="116702" y="0"/>
                </a:lnTo>
                <a:cubicBezTo>
                  <a:pt x="117135" y="0"/>
                  <a:pt x="117564" y="45"/>
                  <a:pt x="117964" y="134"/>
                </a:cubicBezTo>
                <a:cubicBezTo>
                  <a:pt x="118364" y="222"/>
                  <a:pt x="118727" y="352"/>
                  <a:pt x="119034" y="516"/>
                </a:cubicBezTo>
                <a:cubicBezTo>
                  <a:pt x="119340" y="680"/>
                  <a:pt x="119583" y="875"/>
                  <a:pt x="119748" y="1089"/>
                </a:cubicBezTo>
                <a:cubicBezTo>
                  <a:pt x="119914" y="1303"/>
                  <a:pt x="120000" y="1532"/>
                  <a:pt x="120000" y="1764"/>
                </a:cubicBez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C1C1C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503237" y="530225"/>
            <a:ext cx="8183562" cy="418782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65113" marR="0" lvl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4882BE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4882BE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4882BE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3776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6062662" y="6111875"/>
            <a:ext cx="22860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348661" y="61118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A399"/>
              </a:buClr>
              <a:buSzPct val="25000"/>
              <a:buFont typeface="Arial"/>
              <a:buNone/>
            </a:pPr>
            <a:fld id="{00000000-1234-1234-1234-123412341234}" type="slidenum">
              <a:rPr lang="en-US" sz="1000" b="0" i="0" u="none" smtClean="0">
                <a:solidFill>
                  <a:srgbClr val="A7A399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7A399"/>
                </a:buClr>
                <a:buSzPct val="25000"/>
                <a:buFont typeface="Arial"/>
                <a:buNone/>
              </a:pPr>
              <a:t>‹#›</a:t>
            </a:fld>
            <a:endParaRPr lang="en-US" sz="1000" b="0" i="0" u="none">
              <a:solidFill>
                <a:srgbClr val="A7A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539750" y="476250"/>
            <a:ext cx="8064499" cy="1800225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Sieć</a:t>
            </a:r>
            <a:r>
              <a:rPr lang="en-US" sz="24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współpracy</a:t>
            </a:r>
            <a:r>
              <a:rPr lang="en-US" sz="24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samokształcenia</a:t>
            </a:r>
            <a:r>
              <a:rPr lang="en-US" sz="24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nauczycieli</a:t>
            </a:r>
            <a:br>
              <a:rPr lang="en-US" sz="24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pl-PL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kwiecień</a:t>
            </a:r>
            <a:r>
              <a:rPr lang="pl-PL" sz="24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- grudzień 2018 r.</a:t>
            </a:r>
            <a:br>
              <a:rPr lang="pl-PL" sz="24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pl-PL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Koordynator: Krystyna Kaliszewska</a:t>
            </a:r>
            <a:br>
              <a:rPr lang="en-US" sz="24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4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395287" y="2349500"/>
            <a:ext cx="8497886" cy="4175125"/>
          </a:xfrm>
          <a:prstGeom prst="rect">
            <a:avLst/>
          </a:prstGeom>
          <a:noFill/>
          <a:ln>
            <a:noFill/>
          </a:ln>
        </p:spPr>
        <p:txBody>
          <a:bodyPr wrap="square" lIns="182875" tIns="0" rIns="91425" bIns="45700" anchor="t" anchorCtr="0">
            <a:noAutofit/>
          </a:bodyPr>
          <a:lstStyle/>
          <a:p>
            <a:pPr marL="36576" marR="0" lvl="0" indent="-1117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rgbClr val="78766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9" name="Shape 129" descr="C:\Users\User\Desktop\Sieć 17.05 2016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3860800"/>
            <a:ext cx="2232025" cy="2187574"/>
          </a:xfrm>
          <a:prstGeom prst="rect">
            <a:avLst/>
          </a:prstGeom>
          <a:noFill/>
          <a:ln w="55000" cap="flat" cmpd="thickThin">
            <a:solidFill>
              <a:srgbClr val="A0141A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130" name="Shape 130" descr="C:\Users\User\Desktop\Sieć 17.05 2016\HIS-LK12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2" y="3789362"/>
            <a:ext cx="2327274" cy="2230437"/>
          </a:xfrm>
          <a:prstGeom prst="rect">
            <a:avLst/>
          </a:prstGeom>
          <a:noFill/>
          <a:ln w="25400" cap="flat" cmpd="sng">
            <a:solidFill>
              <a:srgbClr val="741B25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131" name="Shape 131" descr="C:\Users\User\Desktop\Sieć 17.05 2016\51371560-drawing-network-busines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6600" y="2565400"/>
            <a:ext cx="2663824" cy="2447925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ytuł 1"/>
          <p:cNvSpPr>
            <a:spLocks noGrp="1"/>
          </p:cNvSpPr>
          <p:nvPr>
            <p:ph type="ctrTitle"/>
          </p:nvPr>
        </p:nvSpPr>
        <p:spPr>
          <a:xfrm>
            <a:off x="971550" y="260350"/>
            <a:ext cx="7704138" cy="5048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Program warsztatu:</a:t>
            </a:r>
          </a:p>
        </p:txBody>
      </p:sp>
      <p:sp>
        <p:nvSpPr>
          <p:cNvPr id="7171" name="Podtytuł 2"/>
          <p:cNvSpPr>
            <a:spLocks noGrp="1"/>
          </p:cNvSpPr>
          <p:nvPr>
            <p:ph type="subTitle" idx="1"/>
          </p:nvPr>
        </p:nvSpPr>
        <p:spPr>
          <a:xfrm>
            <a:off x="250825" y="908050"/>
            <a:ext cx="8351838" cy="5113338"/>
          </a:xfrm>
        </p:spPr>
        <p:txBody>
          <a:bodyPr/>
          <a:lstStyle/>
          <a:p>
            <a:pPr marR="0" algn="l">
              <a:defRPr/>
            </a:pPr>
            <a:r>
              <a:rPr lang="pl-PL" alt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pl-PL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Dobry kontrakt klasowy - czyli o tym, by zasady były znane i zrozumiałe dla wszystkich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Zasada - przywilej - konsekwencja: jak ustalać zasady i jak egzekwować ich przestrzeganie.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Zachęcać do przestrzegania zasad czy zniechęcać do ich łamania? - wskazówki dotyczące motywowania, propozycje gotowych systemów motywacyjnych wspierających dyscyplinę w klasie.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Komunikacja z uczniami - jak mądrze stawiać granice i otwarcie komunikować swoje oczekiwania.</a:t>
            </a:r>
          </a:p>
          <a:p>
            <a:pPr marL="342900" marR="0" indent="-342900" algn="l">
              <a:buFont typeface="+mj-lt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Sposoby reagowania na trudne zachowania i trudne komunikaty uczniów.</a:t>
            </a:r>
          </a:p>
          <a:p>
            <a:pPr marR="0" algn="l">
              <a:buFont typeface="Lucida Sans Unicode" pitchFamily="34" charset="0"/>
              <a:buAutoNum type="arabicPeriod"/>
              <a:defRPr/>
            </a:pPr>
            <a:endParaRPr lang="pl-PL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 algn="l">
              <a:buFont typeface="Lucida Sans Unicode" pitchFamily="34" charset="0"/>
              <a:buAutoNum type="arabicPeriod"/>
              <a:defRPr/>
            </a:pPr>
            <a:endParaRPr lang="pl-PL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>
              <a:defRPr/>
            </a:pPr>
            <a:b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pl-PL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 algn="l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Uważnie słuchamy pani ekspert</a:t>
            </a:r>
          </a:p>
        </p:txBody>
      </p:sp>
      <p:pic>
        <p:nvPicPr>
          <p:cNvPr id="10246" name="Picture 6" descr="C:\Users\Kaliszewscy\Desktop\Zdjęcia sieć 2018\20180517_1511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4648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Pani ekspert zapoznaje nas z programem warsztatów</a:t>
            </a:r>
            <a:endParaRPr lang="pl-PL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3" name="Picture 5" descr="C:\Users\Kaliszewscy\Desktop\Zdjęcia sieć 2018\20180517_1532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57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12295" name="Picture 7" descr="C:\Users\Kaliszewscy\Desktop\Zdjęcia sieć 2018\20180517_151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4648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Dobra organizacja warunkiem sukcesu</a:t>
            </a:r>
          </a:p>
        </p:txBody>
      </p:sp>
      <p:pic>
        <p:nvPicPr>
          <p:cNvPr id="50178" name="Picture 2" descr="C:\Users\Kaliszewscy\Desktop\Zdjęcia sieć 2018\20180517_1551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57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0179" name="Picture 3" descr="C:\Users\Kaliszewscy\Desktop\Zdjęcia sieć 2018\20180517_1552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4648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Dobra organizacja warunkiem sukcesu</a:t>
            </a:r>
            <a:endParaRPr lang="pl-PL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C:\Users\Kaliszewscy\Desktop\Zdjęcia sieć 2018\20180517_1553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57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1203" name="Picture 3" descr="C:\Users\Kaliszewscy\Desktop\Zdjęcia sieć 2018\20180517_1553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4648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Dobra organizacja warunkiem sukcesu</a:t>
            </a:r>
            <a:endParaRPr lang="pl-PL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C:\Users\Kaliszewscy\Desktop\Zdjęcia sieć 2018\20180517_1555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57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2227" name="Picture 3" descr="C:\Users\Kaliszewscy\Desktop\Zdjęcia sieć 2018\20180517_1556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4648200" y="2271489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Dobra organizacja warunkiem sukcesu</a:t>
            </a:r>
            <a:endParaRPr lang="pl-PL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C:\Users\Kaliszewscy\Desktop\Zdjęcia sieć 2018\20180517_1554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57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3251" name="Picture 3" descr="C:\Users\Kaliszewscy\Desktop\Zdjęcia sieć 2018\20180517_1554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4648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Budowanie- jak kto chce- bez wspólnego uzgodnienia to chaos i rozgardiasz</a:t>
            </a:r>
          </a:p>
        </p:txBody>
      </p:sp>
      <p:pic>
        <p:nvPicPr>
          <p:cNvPr id="54274" name="Picture 2" descr="C:\Users\Kaliszewscy\Desktop\Zdjęcia sieć 2018\20180517_1705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57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4275" name="Picture 3" descr="C:\Users\Kaliszewscy\Desktop\Zdjęcia sieć 2018\20180517_1705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4648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Budowanie według poleceń eksperta to ład, porządek</a:t>
            </a:r>
            <a:b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przede wszystkim sukces</a:t>
            </a:r>
          </a:p>
        </p:txBody>
      </p:sp>
      <p:pic>
        <p:nvPicPr>
          <p:cNvPr id="55298" name="Picture 2" descr="C:\Users\Kaliszewscy\Desktop\Zdjęcia sieć 2018\20180517_1713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57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5299" name="Picture 3" descr="C:\Users\Kaliszewscy\Desktop\Zdjęcia sieć 2018\20180517_1714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4648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 osiągnięty- duża radość</a:t>
            </a:r>
          </a:p>
        </p:txBody>
      </p:sp>
      <p:pic>
        <p:nvPicPr>
          <p:cNvPr id="56322" name="Picture 2" descr="C:\Users\Kaliszewscy\Desktop\Zdjęcia sieć 2018\20180517_1717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457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6323" name="Picture 3" descr="C:\Users\Kaliszewscy\Desktop\Zdjęcia sieć 2018\20180517_1717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4648200" y="2229644"/>
            <a:ext cx="4038600" cy="3028950"/>
          </a:xfrm>
          <a:ln w="88900" cap="sq" cmpd="thickThin">
            <a:solidFill>
              <a:srgbClr val="0070C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539750" y="332656"/>
            <a:ext cx="8064698" cy="1943819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rial"/>
              <a:buNone/>
            </a:pP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400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Pierwsze spotkanie</a:t>
            </a:r>
            <a:br>
              <a:rPr lang="pl-PL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Sieć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współpracy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samokształcenia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nauczycieli</a:t>
            </a: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SP 50</a:t>
            </a:r>
            <a:b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Warsztat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organizacyjno-diagnostyczny</a:t>
            </a:r>
            <a:b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24 </a:t>
            </a: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kwietnia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201</a:t>
            </a:r>
            <a:r>
              <a:rPr lang="pl-PL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r.</a:t>
            </a: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500" b="1" i="1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395287" y="2060848"/>
            <a:ext cx="8497886" cy="4463777"/>
          </a:xfrm>
          <a:prstGeom prst="rect">
            <a:avLst/>
          </a:prstGeom>
          <a:noFill/>
          <a:ln>
            <a:noFill/>
          </a:ln>
        </p:spPr>
        <p:txBody>
          <a:bodyPr wrap="square" lIns="182875" tIns="0" rIns="91425" bIns="45700" anchor="t" anchorCtr="0">
            <a:noAutofit/>
          </a:bodyPr>
          <a:lstStyle/>
          <a:p>
            <a:pPr marL="36512" marR="0" lvl="0" indent="-11112" algn="ctr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pl-PL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Program:</a:t>
            </a:r>
          </a:p>
          <a:p>
            <a:pPr marL="36512" marR="0" lvl="0" indent="-11112" algn="ctr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Co to jest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sieć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 marL="36512" marR="0" lvl="0" indent="-11112" algn="ctr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Zajęcia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integracyjne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nauczyciel-pedagog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refleksyjny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praktyk</a:t>
            </a:r>
            <a:endParaRPr 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" marR="0" lvl="0" indent="-11112" algn="ctr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Rozpoznanie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zasobów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potrzeb</a:t>
            </a:r>
            <a:endParaRPr 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" marR="0" lvl="0" indent="-11112" algn="ctr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4.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Ustalenie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obszaru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tematycznego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oraz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harmonogramu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pracy</a:t>
            </a:r>
            <a:endParaRPr 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" marR="0" lvl="0" indent="-11112" algn="ctr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działań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sieci</a:t>
            </a:r>
            <a:endParaRPr 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" marR="0" lvl="0" indent="-11112" algn="ctr">
              <a:lnSpc>
                <a:spcPct val="150000"/>
              </a:lnSpc>
              <a:spcBef>
                <a:spcPts val="0"/>
              </a:spcBef>
              <a:buSzPct val="25000"/>
            </a:pP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Kompetentny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nauczyciel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wychowawca</a:t>
            </a:r>
            <a:endParaRPr 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" marR="0" lvl="0" indent="-1117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i="0" u="none" strike="noStrike" cap="none" dirty="0">
              <a:solidFill>
                <a:srgbClr val="78766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9" name="Shape 129" descr="C:\Users\User\Desktop\Sieć 17.05 2016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224" y="4725144"/>
            <a:ext cx="2232223" cy="1584176"/>
          </a:xfrm>
          <a:prstGeom prst="rect">
            <a:avLst/>
          </a:prstGeom>
          <a:noFill/>
          <a:ln w="38100" cap="flat" cmpd="thickThin">
            <a:solidFill>
              <a:srgbClr val="C00000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130" name="Shape 130" descr="C:\Users\User\Desktop\Sieć 17.05 2016\HIS-LK12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4653136"/>
            <a:ext cx="2303488" cy="1728192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"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323528" y="188640"/>
            <a:ext cx="8820472" cy="3384376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b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00B050"/>
              </a:buClr>
              <a:buSzPct val="25000"/>
            </a:pP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Trzecie</a:t>
            </a:r>
            <a:r>
              <a:rPr lang="pl-PL" sz="2400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spotkanie</a:t>
            </a:r>
            <a:br>
              <a:rPr lang="pl-PL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Sieć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współpracy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samokształcenia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nauczycieli</a:t>
            </a:r>
            <a:b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Wars</a:t>
            </a:r>
            <a:r>
              <a:rPr lang="pl-PL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ztat</a:t>
            </a:r>
            <a:r>
              <a:rPr lang="pl-PL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: </a:t>
            </a: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Kreowanie pozytywnego klimatu w klasie oraz stosowanie metody konstruktywnej konfrontacji </a:t>
            </a:r>
            <a:b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radzeniu sobie z trudnymi i prowokacyjnymi zachowaniami uczniów. </a:t>
            </a:r>
            <a:b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18 czerwca2018r.</a:t>
            </a:r>
            <a:b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koordynator: Krystyna Kaliszewska</a:t>
            </a:r>
            <a:b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500" b="1" i="1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467544" y="3212976"/>
            <a:ext cx="8424936" cy="3096344"/>
          </a:xfrm>
          <a:prstGeom prst="rect">
            <a:avLst/>
          </a:prstGeom>
          <a:noFill/>
          <a:ln>
            <a:noFill/>
          </a:ln>
        </p:spPr>
        <p:txBody>
          <a:bodyPr wrap="square" lIns="182875" tIns="0" rIns="91425" bIns="45700" anchor="t" anchorCtr="0">
            <a:noAutofit/>
          </a:bodyPr>
          <a:lstStyle/>
          <a:p>
            <a:pPr marL="36576" marR="0" lvl="0" indent="-1117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i="0" u="none" strike="noStrike" cap="none" dirty="0">
              <a:solidFill>
                <a:srgbClr val="78766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9" name="Shape 129" descr="C:\Users\User\Desktop\Sieć 17.05 2016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224" y="4365104"/>
            <a:ext cx="2232223" cy="1656184"/>
          </a:xfrm>
          <a:prstGeom prst="rect">
            <a:avLst/>
          </a:prstGeom>
          <a:noFill/>
          <a:ln w="38100" cap="flat" cmpd="thickThin">
            <a:solidFill>
              <a:srgbClr val="C00000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130" name="Shape 130" descr="C:\Users\User\Desktop\Sieć 17.05 2016\HIS-LK12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2" y="4293096"/>
            <a:ext cx="2303488" cy="1728192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7" name="Symbol zastępczy zawartości 3" descr="C:\Users\Kaliszewscy\Desktop\Zdjęcia sieci - 6.11\20171106_171037.jpg"/>
          <p:cNvPicPr>
            <a:picLocks noGrp="1"/>
          </p:cNvPicPr>
          <p:nvPr>
            <p:ph idx="1"/>
          </p:nvPr>
        </p:nvPicPr>
        <p:blipFill>
          <a:blip r:embed="rId5"/>
          <a:srcRect l="42198" t="20690" r="46372" b="42865"/>
          <a:stretch>
            <a:fillRect/>
          </a:stretch>
        </p:blipFill>
        <p:spPr>
          <a:xfrm>
            <a:off x="3923928" y="3212976"/>
            <a:ext cx="1584176" cy="3024336"/>
          </a:xfrm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18487" cy="488156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endParaRPr lang="pl-PL" altLang="pl-PL" sz="16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l-PL" altLang="pl-PL" sz="1600">
                <a:latin typeface="Arial" charset="0"/>
                <a:cs typeface="Arial" charset="0"/>
              </a:rPr>
              <a:t>Dyscyplina i trudności wychowawcze, co to takiego?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>
                <a:latin typeface="Arial" charset="0"/>
                <a:cs typeface="Arial" charset="0"/>
              </a:rPr>
              <a:t>Zachowania uczniów sprawiające nauczycielom problemy (ankieta)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>
                <a:latin typeface="Arial" charset="0"/>
                <a:cs typeface="Arial" charset="0"/>
              </a:rPr>
              <a:t>Analiza przyczyn i motywów trudnych i prowokacyjnych zachowań uczniów 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>
                <a:latin typeface="Arial" charset="0"/>
                <a:cs typeface="Arial" charset="0"/>
              </a:rPr>
              <a:t>Czynniki wpływające na kształtowanie pozytywnego klimatu klasowego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>
                <a:latin typeface="Arial" charset="0"/>
                <a:cs typeface="Arial" charset="0"/>
              </a:rPr>
              <a:t>Rola nauczyciela w kształtowaniu pozytywnego klimatu</a:t>
            </a:r>
            <a:endParaRPr lang="pl-PL" altLang="pl-PL" sz="16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pl-PL" altLang="pl-PL" sz="1600">
                <a:latin typeface="Arial" charset="0"/>
                <a:cs typeface="Arial" charset="0"/>
              </a:rPr>
              <a:t>Konstruktywna konfrontacja 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>
                <a:latin typeface="Arial" charset="0"/>
                <a:cs typeface="Arial" charset="0"/>
              </a:rPr>
              <a:t>Konstruktywne porozumiewać się z uczniami (komunikat „ja”, procedura FUO)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>
                <a:latin typeface="Arial" charset="0"/>
                <a:cs typeface="Arial" charset="0"/>
              </a:rPr>
              <a:t>Techniki dyscyplinujące uczniów w praktyce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1600">
                <a:latin typeface="Arial" charset="0"/>
                <a:cs typeface="Arial" charset="0"/>
              </a:rPr>
              <a:t>Procedury postępowania w sytuacji zagrożenia dzieci i młodzieży demoralizacją</a:t>
            </a:r>
          </a:p>
        </p:txBody>
      </p:sp>
      <p:sp>
        <p:nvSpPr>
          <p:cNvPr id="8194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CE68420-2E0D-4E44-BD95-9CA326ADE7C9}" type="slidenum">
              <a:rPr lang="pl-PL" altLang="pl-PL" smtClean="0"/>
              <a:pPr/>
              <a:t>21</a:t>
            </a:fld>
            <a:endParaRPr lang="pl-PL" altLang="pl-PL"/>
          </a:p>
        </p:txBody>
      </p:sp>
      <p:sp>
        <p:nvSpPr>
          <p:cNvPr id="409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l-PL" altLang="pl-PL" dirty="0"/>
              <a:t>  </a:t>
            </a:r>
            <a:r>
              <a:rPr lang="pl-PL" alt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Ramowy program spotkania:</a:t>
            </a:r>
            <a:endParaRPr lang="pl-PL" altLang="pl-PL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763588" y="1196975"/>
            <a:ext cx="8380412" cy="4899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altLang="pl-PL" dirty="0"/>
              <a:t> 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000" dirty="0">
                <a:latin typeface="Arial" pitchFamily="34" charset="0"/>
                <a:cs typeface="Arial" pitchFamily="34" charset="0"/>
              </a:rPr>
              <a:t>   Utrzymywanie dyscypliny wśród uczniów, to czuwanie nad tym co robią, obserwowanie ich zachowania, reagowanie i wpływanie na nich tak, aby nie zakłócali przebiegu lekcji</a:t>
            </a:r>
            <a:r>
              <a:rPr lang="pl-PL" altLang="pl-PL" sz="2400" dirty="0">
                <a:latin typeface="Arial" charset="0"/>
                <a:cs typeface="Arial" charset="0"/>
              </a:rPr>
              <a:t>.</a:t>
            </a:r>
            <a:endParaRPr lang="pl-PL" altLang="pl-PL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l-PL" altLang="pl-PL" sz="1400" dirty="0"/>
              <a:t>                                                                                (Anna </a:t>
            </a:r>
            <a:r>
              <a:rPr lang="pl-PL" altLang="pl-PL" sz="1400" dirty="0" err="1"/>
              <a:t>Kiłczewska</a:t>
            </a:r>
            <a:r>
              <a:rPr lang="pl-PL" altLang="pl-PL" sz="1400" dirty="0"/>
              <a:t>)           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1400" dirty="0"/>
          </a:p>
          <a:p>
            <a:pPr eaLnBrk="1" hangingPunct="1">
              <a:buFont typeface="Wingdings" pitchFamily="2" charset="2"/>
              <a:buNone/>
            </a:pPr>
            <a:endParaRPr lang="pl-PL" altLang="pl-PL" sz="1400" dirty="0"/>
          </a:p>
          <a:p>
            <a:pPr eaLnBrk="1" hangingPunct="1">
              <a:buFont typeface="Wingdings" pitchFamily="2" charset="2"/>
              <a:buNone/>
            </a:pPr>
            <a:r>
              <a:rPr lang="pl-PL" altLang="pl-PL" sz="1400" dirty="0"/>
              <a:t>                           </a:t>
            </a:r>
          </a:p>
        </p:txBody>
      </p:sp>
      <p:sp>
        <p:nvSpPr>
          <p:cNvPr id="9218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2F72EAB-1273-4FB4-98B5-F525E8FDE89E}" type="slidenum">
              <a:rPr lang="pl-PL" altLang="pl-PL" smtClean="0"/>
              <a:pPr/>
              <a:t>22</a:t>
            </a:fld>
            <a:endParaRPr lang="pl-PL" altLang="pl-PL"/>
          </a:p>
        </p:txBody>
      </p:sp>
      <p:sp>
        <p:nvSpPr>
          <p:cNvPr id="512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l-PL" altLang="pl-P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pl-PL" alt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Dyscyplina w klasie- dyskusja, definicja…</a:t>
            </a:r>
          </a:p>
        </p:txBody>
      </p:sp>
      <p:pic>
        <p:nvPicPr>
          <p:cNvPr id="7" name="Obraz 6" descr="Podobny obra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3140968"/>
            <a:ext cx="4680520" cy="2448272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135938" cy="4752975"/>
          </a:xfrm>
        </p:spPr>
        <p:txBody>
          <a:bodyPr/>
          <a:lstStyle/>
          <a:p>
            <a:pPr>
              <a:defRPr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90 % zgadza się, że współczesna polska szkoła ma poważne problemy z utrzymaniem dyscypliny, </a:t>
            </a:r>
          </a:p>
          <a:p>
            <a:pPr>
              <a:defRPr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 92% sądzi, że uczniowie zachowują się w ostatnich latach coraz gorzej</a:t>
            </a:r>
          </a:p>
          <a:p>
            <a:pPr>
              <a:buFontTx/>
              <a:buNone/>
              <a:defRPr/>
            </a:pPr>
            <a:r>
              <a:rPr lang="pl-PL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ale….</a:t>
            </a:r>
          </a:p>
          <a:p>
            <a:pPr>
              <a:defRPr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96% uważa, że radzi sobie dobrze, </a:t>
            </a:r>
          </a:p>
          <a:p>
            <a:pPr>
              <a:defRPr/>
            </a:pPr>
            <a:r>
              <a:rPr lang="pl-PL" sz="1800" dirty="0">
                <a:latin typeface="Arial" pitchFamily="34" charset="0"/>
                <a:cs typeface="Arial" pitchFamily="34" charset="0"/>
              </a:rPr>
              <a:t>23% bardzo dobrze z utrzymaniem dyscypliny</a:t>
            </a:r>
          </a:p>
          <a:p>
            <a:pPr>
              <a:buNone/>
              <a:defRPr/>
            </a:pP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                                               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                                                               </a:t>
            </a:r>
          </a:p>
        </p:txBody>
      </p:sp>
      <p:sp>
        <p:nvSpPr>
          <p:cNvPr id="10242" name="Symbol zastępczy stopki 3"/>
          <p:cNvSpPr>
            <a:spLocks noGrp="1"/>
          </p:cNvSpPr>
          <p:nvPr>
            <p:ph type="ftr" sz="quarter" idx="11"/>
          </p:nvPr>
        </p:nvSpPr>
        <p:spPr bwMode="auto">
          <a:xfrm>
            <a:off x="2438400" y="6248400"/>
            <a:ext cx="2130425" cy="474663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0243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4469111-0972-4C5F-93D7-9CCDCD325774}" type="slidenum">
              <a:rPr lang="pl-PL" altLang="pl-PL" smtClean="0"/>
              <a:pPr/>
              <a:t>23</a:t>
            </a:fld>
            <a:endParaRPr lang="pl-PL" altLang="pl-PL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prstGeom prst="roundRect">
            <a:avLst>
              <a:gd name="adj" fmla="val 50000"/>
            </a:avLst>
          </a:prstGeo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 nauczyciele sądzą o radzeniu sobie </a:t>
            </a:r>
            <a:b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 dyscypliną według badań prof. J. </a:t>
            </a:r>
            <a:r>
              <a:rPr lang="pl-PL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Pyżalskiego</a:t>
            </a: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7" name="Obraz 6" descr="Znalezione obrazy dla zapytania Dyscyplina w szkole obrazki, grafik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3933056"/>
            <a:ext cx="3528392" cy="1944216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268413"/>
            <a:ext cx="8137525" cy="52562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l-PL" altLang="pl-PL" dirty="0"/>
              <a:t> </a:t>
            </a:r>
            <a:r>
              <a:rPr lang="pl-PL" altLang="pl-PL" sz="2000" dirty="0">
                <a:latin typeface="Arial" charset="0"/>
                <a:cs typeface="Arial" charset="0"/>
              </a:rPr>
              <a:t>   to uporczywe zachowania, które są wynikiem konfliktu ucznia z otoczeniem społecznym, mają one nabyty, a nie wrodzony charakter i można im zapobiegać i usuwać podejmując odpowiednie zabiegi wychowawcze 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1400" dirty="0">
                <a:latin typeface="Arial" charset="0"/>
                <a:cs typeface="Arial" charset="0"/>
              </a:rPr>
              <a:t>                                                                                                L. Bandura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1400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pl-PL" altLang="pl-PL" sz="1400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pl-PL" altLang="pl-PL" sz="2000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pl-PL" altLang="pl-PL" sz="2000" dirty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pl-PL" altLang="pl-PL" sz="2000" dirty="0">
              <a:latin typeface="Arial" charset="0"/>
              <a:cs typeface="Arial" charset="0"/>
            </a:endParaRPr>
          </a:p>
        </p:txBody>
      </p:sp>
      <p:sp>
        <p:nvSpPr>
          <p:cNvPr id="1126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DCC2ADA-591A-4576-A75F-F414E64855C6}" type="slidenum">
              <a:rPr lang="pl-PL" altLang="pl-PL" smtClean="0"/>
              <a:pPr/>
              <a:t>24</a:t>
            </a:fld>
            <a:endParaRPr lang="pl-PL" altLang="pl-PL"/>
          </a:p>
        </p:txBody>
      </p:sp>
      <p:sp>
        <p:nvSpPr>
          <p:cNvPr id="8195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alt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Trudności wychowawcze-  co to takiego?</a:t>
            </a:r>
          </a:p>
        </p:txBody>
      </p:sp>
      <p:pic>
        <p:nvPicPr>
          <p:cNvPr id="6" name="Obraz 5" descr="Podobny obraz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645024"/>
            <a:ext cx="4176464" cy="2016224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484313"/>
            <a:ext cx="8459788" cy="4957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000"/>
              <a:t>   </a:t>
            </a:r>
            <a:endParaRPr lang="pl-PL" altLang="pl-PL" sz="20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800">
                <a:latin typeface="Arial" charset="0"/>
                <a:cs typeface="Arial" charset="0"/>
              </a:rPr>
              <a:t>1. rozmawianie, hałas, utrudnianie prowadzenia lekcji</a:t>
            </a:r>
            <a:endParaRPr lang="pl-PL" altLang="pl-PL" sz="140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800">
                <a:latin typeface="Arial" charset="0"/>
                <a:cs typeface="Arial" charset="0"/>
              </a:rPr>
              <a:t>2. używanie wulgarnych słów </a:t>
            </a:r>
            <a:endParaRPr lang="pl-PL" altLang="pl-PL" sz="18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800">
                <a:latin typeface="Arial" charset="0"/>
                <a:cs typeface="Arial" charset="0"/>
              </a:rPr>
              <a:t>3. bicie, popychanie, dokuczanie </a:t>
            </a:r>
            <a:endParaRPr lang="pl-PL" altLang="pl-PL" sz="18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800">
                <a:latin typeface="Arial" charset="0"/>
                <a:cs typeface="Arial" charset="0"/>
              </a:rPr>
              <a:t>4. ciągłe dopytywanie się o coś </a:t>
            </a:r>
            <a:endParaRPr lang="pl-PL" altLang="pl-PL" sz="18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800">
                <a:latin typeface="Arial" charset="0"/>
                <a:cs typeface="Arial" charset="0"/>
              </a:rPr>
              <a:t>5. lekceważenie poleceń nauczyciela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800">
                <a:latin typeface="Arial" charset="0"/>
                <a:cs typeface="Arial" charset="0"/>
              </a:rPr>
              <a:t>6. okazywanie znudzenia </a:t>
            </a:r>
            <a:endParaRPr lang="pl-PL" altLang="pl-PL" sz="18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800">
                <a:latin typeface="Arial" charset="0"/>
                <a:cs typeface="Arial" charset="0"/>
              </a:rPr>
              <a:t>7. wagary </a:t>
            </a:r>
            <a:endParaRPr lang="pl-PL" altLang="pl-PL" sz="18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800">
                <a:latin typeface="Arial" charset="0"/>
                <a:cs typeface="Arial" charset="0"/>
              </a:rPr>
              <a:t>8. spóźnianie się </a:t>
            </a:r>
            <a:endParaRPr lang="pl-PL" altLang="pl-PL" sz="18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800">
                <a:latin typeface="Arial" charset="0"/>
                <a:cs typeface="Arial" charset="0"/>
              </a:rPr>
              <a:t>9. okłamywanie </a:t>
            </a:r>
            <a:endParaRPr lang="pl-PL" altLang="pl-PL" sz="18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800">
                <a:latin typeface="Arial" charset="0"/>
                <a:cs typeface="Arial" charset="0"/>
              </a:rPr>
              <a:t>10. ściąganie </a:t>
            </a:r>
            <a:endParaRPr lang="pl-PL" altLang="pl-PL" sz="18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800">
                <a:latin typeface="Arial" charset="0"/>
                <a:cs typeface="Arial" charset="0"/>
              </a:rPr>
              <a:t>11. kłócenie się o oceny </a:t>
            </a:r>
            <a:endParaRPr lang="pl-PL" altLang="pl-PL" sz="18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800">
                <a:latin typeface="Arial" charset="0"/>
                <a:cs typeface="Arial" charset="0"/>
              </a:rPr>
              <a:t>12. wygląd - ubiór, fryzura, makijaż </a:t>
            </a:r>
            <a:endParaRPr lang="pl-PL" altLang="pl-PL" sz="18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800">
                <a:latin typeface="Arial" charset="0"/>
                <a:cs typeface="Arial" charset="0"/>
              </a:rPr>
              <a:t> 13. pakowanie książek przed dzwonkiem </a:t>
            </a:r>
            <a:endParaRPr lang="pl-PL" altLang="pl-PL" sz="18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1800">
                <a:latin typeface="Arial" charset="0"/>
                <a:cs typeface="Arial" charset="0"/>
              </a:rPr>
              <a:t>14. jedzenie</a:t>
            </a:r>
            <a:endParaRPr lang="pl-PL" altLang="pl-PL" sz="1800" b="1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altLang="pl-PL" sz="2400" b="1"/>
          </a:p>
        </p:txBody>
      </p:sp>
      <p:sp>
        <p:nvSpPr>
          <p:cNvPr id="12290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2EDC28A-A970-448A-BBEF-22098EB6E548}" type="slidenum">
              <a:rPr lang="pl-PL" altLang="pl-PL" smtClean="0"/>
              <a:pPr/>
              <a:t>25</a:t>
            </a:fld>
            <a:endParaRPr lang="pl-PL" altLang="pl-PL"/>
          </a:p>
        </p:txBody>
      </p:sp>
      <p:sp>
        <p:nvSpPr>
          <p:cNvPr id="12291" name="AutoShap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848872" cy="12241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l-PL" alt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Jakie zachowania uczniów sprawiają nauczycielom najwięcej trudności ?</a:t>
            </a:r>
            <a:br>
              <a:rPr lang="pl-PL" alt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alt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 ankieta )</a:t>
            </a:r>
            <a:br>
              <a:rPr lang="pl-PL" altLang="pl-PL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</a:br>
            <a:endParaRPr lang="pl-PL" altLang="pl-PL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 Zapobiegać 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 Stosować konstruktywne metody rozwiązywania</a:t>
            </a:r>
          </a:p>
          <a:p>
            <a:pPr marL="533400" indent="-533400" eaLnBrk="1" hangingPunct="1">
              <a:buFont typeface="Wingdings 3" pitchFamily="18" charset="2"/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problemów</a:t>
            </a:r>
          </a:p>
          <a:p>
            <a:pPr marL="533400" indent="-533400" eaLnBrk="1" hangingPunct="1">
              <a:buFont typeface="Wingdings 3" pitchFamily="18" charset="2"/>
              <a:buNone/>
              <a:defRPr/>
            </a:pP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buFont typeface="Wingdings 3" pitchFamily="18" charset="2"/>
              <a:buNone/>
              <a:defRPr/>
            </a:pPr>
            <a:endParaRPr lang="pl-PL" alt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endParaRPr lang="pl-PL" altLang="pl-PL" b="1" dirty="0"/>
          </a:p>
        </p:txBody>
      </p:sp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EF5AED0-5C3F-4CD3-A756-F25C3648707D}" type="slidenum">
              <a:rPr lang="pl-PL" altLang="pl-PL" smtClean="0"/>
              <a:pPr/>
              <a:t>26</a:t>
            </a:fld>
            <a:endParaRPr lang="pl-PL" altLang="pl-PL"/>
          </a:p>
        </p:txBody>
      </p:sp>
      <p:sp>
        <p:nvSpPr>
          <p:cNvPr id="2048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l-PL" alt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 robić, aby utrzymać dyscyplinę w klasie</a:t>
            </a:r>
            <a:r>
              <a:rPr lang="pl-PL" alt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pl-PL" altLang="pl-PL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az 5" descr="Znalezione obrazy dla zapytania Dyscyplina w szkole obrazki, grafik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3717032"/>
            <a:ext cx="5760639" cy="18002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675687" cy="511175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l-PL" altLang="pl-PL" sz="2400">
                <a:latin typeface="Arial" charset="0"/>
                <a:cs typeface="Arial" charset="0"/>
              </a:rPr>
              <a:t>relacje z uczniem;</a:t>
            </a:r>
          </a:p>
          <a:p>
            <a:pPr marL="609600" indent="-609600" eaLnBrk="1" hangingPunct="1">
              <a:buFontTx/>
              <a:buAutoNum type="arabicPeriod"/>
            </a:pPr>
            <a:endParaRPr lang="pl-PL" altLang="pl-PL" sz="1000"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pl-PL" altLang="pl-PL" sz="2400">
                <a:latin typeface="Arial" charset="0"/>
                <a:cs typeface="Arial" charset="0"/>
              </a:rPr>
              <a:t>dawanie wsparcia; </a:t>
            </a:r>
          </a:p>
          <a:p>
            <a:pPr marL="609600" indent="-609600" eaLnBrk="1" hangingPunct="1">
              <a:buFontTx/>
              <a:buAutoNum type="arabicPeriod"/>
            </a:pPr>
            <a:endParaRPr lang="pl-PL" altLang="pl-PL" sz="1000"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pl-PL" altLang="pl-PL" sz="2400">
                <a:latin typeface="Arial" charset="0"/>
                <a:cs typeface="Arial" charset="0"/>
              </a:rPr>
              <a:t>ustalanie norm i reguł obowiązujących w klasie/ szkole;</a:t>
            </a:r>
          </a:p>
          <a:p>
            <a:pPr marL="609600" indent="-609600" eaLnBrk="1" hangingPunct="1">
              <a:buFontTx/>
              <a:buAutoNum type="arabicPeriod"/>
            </a:pPr>
            <a:endParaRPr lang="pl-PL" altLang="pl-PL" sz="1000"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pl-PL" altLang="pl-PL" sz="2400">
                <a:latin typeface="Arial" charset="0"/>
                <a:cs typeface="Arial" charset="0"/>
              </a:rPr>
              <a:t>ocenianie;</a:t>
            </a:r>
          </a:p>
          <a:p>
            <a:pPr marL="609600" indent="-609600" eaLnBrk="1" hangingPunct="1">
              <a:buFontTx/>
              <a:buAutoNum type="arabicPeriod"/>
            </a:pPr>
            <a:endParaRPr lang="pl-PL" altLang="pl-PL" sz="1000"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pl-PL" altLang="pl-PL" sz="2400">
                <a:latin typeface="Arial" charset="0"/>
                <a:cs typeface="Arial" charset="0"/>
              </a:rPr>
              <a:t>zarządzanie klasą oraz procesem  nauczania i  wychowania. </a:t>
            </a:r>
          </a:p>
          <a:p>
            <a:pPr marL="609600" indent="-609600" eaLnBrk="1" hangingPunct="1"/>
            <a:endParaRPr lang="pl-PL" altLang="pl-PL" sz="1000"/>
          </a:p>
        </p:txBody>
      </p:sp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1DA4A1A-ACEF-4488-A93F-9EFE832A36F9}" type="slidenum">
              <a:rPr lang="pl-PL" altLang="pl-PL" smtClean="0"/>
              <a:pPr/>
              <a:t>27</a:t>
            </a:fld>
            <a:endParaRPr lang="pl-PL" altLang="pl-PL"/>
          </a:p>
        </p:txBody>
      </p:sp>
      <p:sp>
        <p:nvSpPr>
          <p:cNvPr id="25603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alt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alt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Nauczyciel buduje bezpieczny klimat poprzez:</a:t>
            </a:r>
            <a:endParaRPr lang="pl-PL" altLang="pl-P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291512" cy="46656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pl-PL" altLang="pl-PL" sz="2400" b="1" dirty="0"/>
          </a:p>
          <a:p>
            <a:pPr eaLnBrk="1" hangingPunct="1">
              <a:lnSpc>
                <a:spcPct val="150000"/>
              </a:lnSpc>
            </a:pPr>
            <a:r>
              <a:rPr lang="pl-PL" altLang="pl-PL" sz="2000" dirty="0">
                <a:latin typeface="Arial" charset="0"/>
                <a:cs typeface="Arial" charset="0"/>
              </a:rPr>
              <a:t>Konstruktywną konfrontację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2000" dirty="0">
                <a:latin typeface="Arial" charset="0"/>
                <a:cs typeface="Arial" charset="0"/>
              </a:rPr>
              <a:t>Konstruktywne porozumiewanie się z uczniami (komunikat „ja”, procedura FUO)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2000" dirty="0">
                <a:latin typeface="Arial" charset="0"/>
                <a:cs typeface="Arial" charset="0"/>
              </a:rPr>
              <a:t>Różne techniki dyscyplinujące uczniów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2000" dirty="0">
                <a:latin typeface="Arial" charset="0"/>
                <a:cs typeface="Arial" charset="0"/>
              </a:rPr>
              <a:t>Różne sposoby reagowania na łamanie zasad</a:t>
            </a:r>
          </a:p>
          <a:p>
            <a:pPr eaLnBrk="1" hangingPunct="1">
              <a:lnSpc>
                <a:spcPct val="150000"/>
              </a:lnSpc>
            </a:pPr>
            <a:r>
              <a:rPr lang="pl-PL" altLang="pl-PL" sz="2000" dirty="0">
                <a:latin typeface="Arial" charset="0"/>
                <a:cs typeface="Arial" charset="0"/>
              </a:rPr>
              <a:t>Procedury postępowania w sytuacji zagrożenia dzieci i młodzieży demoralizacją</a:t>
            </a:r>
          </a:p>
          <a:p>
            <a:endParaRPr lang="pl-PL" altLang="pl-PL" sz="2400" dirty="0"/>
          </a:p>
        </p:txBody>
      </p:sp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alt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Nauczyciel dyscyplinuje uczniów stosując: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301038" cy="4741862"/>
          </a:xfrm>
        </p:spPr>
        <p:txBody>
          <a:bodyPr/>
          <a:lstStyle/>
          <a:p>
            <a:r>
              <a:rPr lang="pl-PL" altLang="pl-PL" sz="1600">
                <a:latin typeface="Arial" charset="0"/>
                <a:cs typeface="Arial" charset="0"/>
              </a:rPr>
              <a:t>kreować pozytywny klimat społeczny w klasie</a:t>
            </a:r>
          </a:p>
          <a:p>
            <a:r>
              <a:rPr lang="pl-PL" altLang="pl-PL" sz="1600">
                <a:latin typeface="Arial" charset="0"/>
                <a:cs typeface="Arial" charset="0"/>
              </a:rPr>
              <a:t>dobrze planować lekcje, sprawnie je prowadzić i dbać o efektywność nauczania;</a:t>
            </a:r>
          </a:p>
          <a:p>
            <a:r>
              <a:rPr lang="pl-PL" altLang="pl-PL" sz="1600">
                <a:latin typeface="Arial" charset="0"/>
                <a:cs typeface="Arial" charset="0"/>
              </a:rPr>
              <a:t>dostosować tempo pracy do możliwości grupy;</a:t>
            </a:r>
          </a:p>
          <a:p>
            <a:r>
              <a:rPr lang="pl-PL" altLang="pl-PL" sz="1600">
                <a:latin typeface="Arial" charset="0"/>
                <a:cs typeface="Arial" charset="0"/>
              </a:rPr>
              <a:t>stosować metody aktywizujące uczniów;</a:t>
            </a:r>
          </a:p>
          <a:p>
            <a:r>
              <a:rPr lang="pl-PL" altLang="pl-PL" sz="1600">
                <a:latin typeface="Arial" charset="0"/>
                <a:cs typeface="Arial" charset="0"/>
              </a:rPr>
              <a:t>być czujnym w trakcie zajęć – utrzymywać kontakt wzrokowy z klasą, podchodzić do uczniów, którzy sobie nie radzą ( nie zaniedbując przy tym pozostałych;</a:t>
            </a:r>
          </a:p>
          <a:p>
            <a:r>
              <a:rPr lang="pl-PL" altLang="pl-PL" sz="1600">
                <a:latin typeface="Arial" charset="0"/>
                <a:cs typeface="Arial" charset="0"/>
              </a:rPr>
              <a:t>reagować niewerbalnie na niewłaściwe zachowania;</a:t>
            </a:r>
          </a:p>
          <a:p>
            <a:r>
              <a:rPr lang="pl-PL" altLang="pl-PL" sz="1600">
                <a:latin typeface="Arial" charset="0"/>
                <a:cs typeface="Arial" charset="0"/>
              </a:rPr>
              <a:t>interweniować, jeśli niepożądane zachowanie się powtarza (słowny komunikat typu „ja”, przypomnienie o obowiązujących normach);</a:t>
            </a:r>
          </a:p>
          <a:p>
            <a:r>
              <a:rPr lang="pl-PL" altLang="pl-PL" sz="1600">
                <a:latin typeface="Arial" charset="0"/>
                <a:cs typeface="Arial" charset="0"/>
              </a:rPr>
              <a:t>przejawiać konsekwencję w przestrzeganiu zasad;</a:t>
            </a:r>
          </a:p>
          <a:p>
            <a:r>
              <a:rPr lang="pl-PL" altLang="pl-PL" sz="1600">
                <a:latin typeface="Arial" charset="0"/>
                <a:cs typeface="Arial" charset="0"/>
              </a:rPr>
              <a:t>być elastycznym- nie wszystkie problemy da się rozwiązać w ten sam sposób;</a:t>
            </a:r>
          </a:p>
          <a:p>
            <a:r>
              <a:rPr lang="pl-PL" altLang="pl-PL" sz="1600">
                <a:latin typeface="Arial" charset="0"/>
                <a:cs typeface="Arial" charset="0"/>
              </a:rPr>
              <a:t>jak najlepiej poznać swoich podopiecznych- rozmawiając z nimi i słuchając ich;</a:t>
            </a:r>
          </a:p>
          <a:p>
            <a:r>
              <a:rPr lang="pl-PL" altLang="pl-PL" sz="1600">
                <a:latin typeface="Arial" charset="0"/>
                <a:cs typeface="Arial" charset="0"/>
              </a:rPr>
              <a:t>dostrzegać problemy i mierzyć się z nimi, zamiast ich unikać;</a:t>
            </a:r>
          </a:p>
          <a:p>
            <a:r>
              <a:rPr lang="pl-PL" altLang="pl-PL" sz="1600">
                <a:latin typeface="Arial" charset="0"/>
                <a:cs typeface="Arial" charset="0"/>
              </a:rPr>
              <a:t>systematycznie rozwijać swoje umiejętności wychowawcze;</a:t>
            </a:r>
          </a:p>
          <a:p>
            <a:r>
              <a:rPr lang="pl-PL" altLang="pl-PL" sz="1600">
                <a:latin typeface="Arial" charset="0"/>
                <a:cs typeface="Arial" charset="0"/>
              </a:rPr>
              <a:t>stosować strategię prewencyjną (zapobieganie trudnościom)</a:t>
            </a:r>
          </a:p>
          <a:p>
            <a:pPr>
              <a:lnSpc>
                <a:spcPct val="80000"/>
              </a:lnSpc>
            </a:pPr>
            <a:endParaRPr lang="pl-PL" altLang="pl-PL" sz="1600">
              <a:latin typeface="Arial" charset="0"/>
              <a:cs typeface="Arial" charset="0"/>
            </a:endParaRPr>
          </a:p>
        </p:txBody>
      </p:sp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6322918-4555-48E8-9940-45A2BBEC74B1}" type="slidenum">
              <a:rPr lang="pl-PL" altLang="pl-PL" smtClean="0"/>
              <a:pPr/>
              <a:t>29</a:t>
            </a:fld>
            <a:endParaRPr lang="pl-PL" altLang="pl-PL"/>
          </a:p>
        </p:txBody>
      </p:sp>
      <p:sp>
        <p:nvSpPr>
          <p:cNvPr id="88067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alt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Aby utrzymać dyscyplinę, nauczyciel powinien: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idx="1"/>
          </p:nvPr>
        </p:nvSpPr>
        <p:spPr>
          <a:xfrm>
            <a:off x="179386" y="404812"/>
            <a:ext cx="8640762" cy="5661024"/>
          </a:xfrm>
          <a:prstGeom prst="rect">
            <a:avLst/>
          </a:prstGeom>
          <a:noFill/>
          <a:ln>
            <a:noFill/>
          </a:ln>
        </p:spPr>
        <p:txBody>
          <a:bodyPr wrap="square" lIns="182875" tIns="91425" rIns="91425" bIns="45700" anchor="t" anchorCtr="0">
            <a:noAutofit/>
          </a:bodyPr>
          <a:lstStyle/>
          <a:p>
            <a:pPr marL="365125" marR="0" lvl="0" indent="-26352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800" b="1" i="1" u="none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800" b="1" i="1" u="none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Formy</a:t>
            </a:r>
            <a:r>
              <a:rPr lang="en-US" sz="28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1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naszej</a:t>
            </a:r>
            <a:r>
              <a:rPr lang="en-US" sz="28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b="1" i="1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pracy</a:t>
            </a:r>
            <a:r>
              <a:rPr lang="en-US" sz="2800" b="1" i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3200" b="1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63525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600" b="1" i="0" u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63525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Spotkania</a:t>
            </a:r>
            <a:r>
              <a:rPr lang="en-US" sz="20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stacjonarne</a:t>
            </a:r>
            <a:endParaRPr lang="en-US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6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Spotkanie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organizacyjno-diagnostyczne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Integracja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uczestników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sieci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Rozpoznanie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potrzeb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zasobów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Ustalenie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celów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harmonogramu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pracy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działań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sieci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Szkolenia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TIK.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Spotkania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prowadzone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przez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ekspertów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Tematyka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szkoleń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zgodna</a:t>
            </a:r>
            <a:endParaRPr lang="en-US" sz="1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z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potrzebami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członków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sieci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Spotkania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/e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robocze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warsztaty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konsultacje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seminaria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): 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Dzielenie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się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doświadczeniami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narzędziami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dobrymi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praktykami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Tworzenie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nowych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rozwiązań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pl-PL" sz="1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12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63525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Praca</a:t>
            </a:r>
            <a:r>
              <a:rPr lang="en-US" sz="20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lang="en-US" sz="2000" b="1" i="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sieci</a:t>
            </a:r>
            <a:r>
              <a:rPr lang="en-US" sz="20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między</a:t>
            </a:r>
            <a:r>
              <a:rPr lang="en-US" sz="20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spotkaniami</a:t>
            </a:r>
            <a:r>
              <a:rPr lang="en-US" sz="20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000" b="1" i="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wykorzystanie</a:t>
            </a:r>
            <a:r>
              <a:rPr lang="en-US" sz="20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TIK)</a:t>
            </a:r>
            <a:endParaRPr lang="en-US" sz="1800" b="1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Spotkanie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podsumowujące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Podsumowanie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omówienie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pracy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sieci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Zaplanowanie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promocji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sposobów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udostępniania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wypracowanych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rozwiązań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2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innym</a:t>
            </a:r>
            <a:r>
              <a:rPr lang="en-US" sz="1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200" b="1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lang="en-US" sz="12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Ewaluacja</a:t>
            </a:r>
            <a:r>
              <a:rPr lang="en-US" sz="12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l-PL" sz="12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1200" b="1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Spotkania</a:t>
            </a:r>
            <a:r>
              <a:rPr lang="en-US" sz="20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1" i="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od</a:t>
            </a:r>
            <a:r>
              <a:rPr lang="en-US" sz="20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kwietnia</a:t>
            </a:r>
            <a:r>
              <a:rPr lang="en-US" sz="20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000" b="1" i="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grudnia</a:t>
            </a:r>
            <a:r>
              <a:rPr lang="en-US" sz="20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201</a:t>
            </a:r>
            <a:r>
              <a:rPr lang="pl-PL" sz="20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0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r.  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Łącznie</a:t>
            </a:r>
            <a:r>
              <a:rPr lang="en-US" sz="20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31 </a:t>
            </a:r>
            <a:r>
              <a:rPr lang="en-US" sz="2000" b="1" i="0" u="non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godzin</a:t>
            </a:r>
            <a:r>
              <a:rPr lang="en-US" sz="2000" b="1" i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65125" marR="0" lvl="0" indent="-26352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13" marR="0" lvl="0" indent="-26511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395536" y="116632"/>
            <a:ext cx="8280920" cy="2232248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b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00B050"/>
              </a:buClr>
              <a:buSzPct val="25000"/>
            </a:pP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Czwarte</a:t>
            </a:r>
            <a:r>
              <a:rPr lang="pl-PL" sz="2400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spotkanie</a:t>
            </a:r>
            <a:br>
              <a:rPr lang="pl-PL" sz="25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Sieć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współpracy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samokształcenia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nauc</a:t>
            </a:r>
            <a:r>
              <a:rPr lang="pl-PL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zycieli</a:t>
            </a:r>
            <a:b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Wars</a:t>
            </a:r>
            <a:r>
              <a:rPr lang="pl-PL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ztat</a:t>
            </a:r>
            <a:r>
              <a:rPr lang="pl-PL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: Dyscyplina i sposoby dyscyplinowania dzieci i młodzieży</a:t>
            </a:r>
            <a:b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25 września 2018 r.</a:t>
            </a:r>
            <a:b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Ekspert: </a:t>
            </a:r>
            <a:r>
              <a:rPr lang="pt-BR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Emilia Sygulska </a:t>
            </a:r>
            <a:br>
              <a:rPr lang="en-US" sz="25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5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395287" y="2636913"/>
            <a:ext cx="8497193" cy="3672408"/>
          </a:xfrm>
          <a:prstGeom prst="rect">
            <a:avLst/>
          </a:prstGeom>
          <a:noFill/>
          <a:ln>
            <a:noFill/>
          </a:ln>
        </p:spPr>
        <p:txBody>
          <a:bodyPr wrap="square" lIns="182875" tIns="0" rIns="91425" bIns="45700" anchor="t" anchorCtr="0">
            <a:noAutofit/>
          </a:bodyPr>
          <a:lstStyle/>
          <a:p>
            <a:pPr marL="36576" marR="0" lvl="0" indent="-1117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i="0" u="none" strike="noStrike" cap="none" dirty="0">
              <a:solidFill>
                <a:srgbClr val="78766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9" name="Shape 129" descr="C:\Users\User\Desktop\Sieć 17.05 2016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224" y="4365104"/>
            <a:ext cx="2232223" cy="1656184"/>
          </a:xfrm>
          <a:prstGeom prst="rect">
            <a:avLst/>
          </a:prstGeom>
          <a:noFill/>
          <a:ln w="57150" cap="flat" cmpd="thickThin">
            <a:solidFill>
              <a:schemeClr val="accent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130" name="Shape 130" descr="C:\Users\User\Desktop\Sieć 17.05 2016\HIS-LK12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2" y="4293096"/>
            <a:ext cx="2303488" cy="1728192"/>
          </a:xfrm>
          <a:prstGeom prst="rect">
            <a:avLst/>
          </a:pr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8" name="Picture 2" descr="C:\Users\Kaliszewscy\Desktop\Zdjęcia 25.09\20170925_1658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3540484" y="2924944"/>
            <a:ext cx="2399667" cy="324036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ytuł 1"/>
          <p:cNvSpPr>
            <a:spLocks noGrp="1"/>
          </p:cNvSpPr>
          <p:nvPr>
            <p:ph type="ctrTitle"/>
          </p:nvPr>
        </p:nvSpPr>
        <p:spPr>
          <a:xfrm>
            <a:off x="971550" y="260350"/>
            <a:ext cx="7704138" cy="5048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Treści warsztatu:</a:t>
            </a:r>
          </a:p>
        </p:txBody>
      </p:sp>
      <p:sp>
        <p:nvSpPr>
          <p:cNvPr id="7171" name="Podtytuł 2"/>
          <p:cNvSpPr>
            <a:spLocks noGrp="1"/>
          </p:cNvSpPr>
          <p:nvPr>
            <p:ph type="subTitle" idx="1"/>
          </p:nvPr>
        </p:nvSpPr>
        <p:spPr>
          <a:xfrm>
            <a:off x="1116013" y="981075"/>
            <a:ext cx="7486650" cy="5040313"/>
          </a:xfrm>
        </p:spPr>
        <p:txBody>
          <a:bodyPr>
            <a:normAutofit lnSpcReduction="10000"/>
          </a:bodyPr>
          <a:lstStyle/>
          <a:p>
            <a:pPr marR="0" algn="l">
              <a:defRPr/>
            </a:pPr>
            <a:r>
              <a:rPr lang="pl-PL" alt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pl-PL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 algn="l"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1. Motywacja wewnętrzna  </a:t>
            </a:r>
          </a:p>
          <a:p>
            <a:pPr marR="0" algn="l"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-Mechanizmy psychologiczne związane z motywacją wewnętrzną </a:t>
            </a:r>
          </a:p>
          <a:p>
            <a:pPr marR="0" algn="l"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-A co jeśli nie ma motywacji do pracy? </a:t>
            </a:r>
          </a:p>
          <a:p>
            <a:pPr marR="0" algn="l"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-Czynniki pobudzające motywację wewnętrzną uczniów </a:t>
            </a:r>
          </a:p>
          <a:p>
            <a:pPr marR="0" algn="l"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2. Motywowanie do przestrzegania zasad </a:t>
            </a:r>
          </a:p>
          <a:p>
            <a:pPr marR="0" algn="l"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-Wzmacnianie pozytywne </a:t>
            </a:r>
          </a:p>
          <a:p>
            <a:pPr marR="0" algn="l"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-Gospodarka żetonowa </a:t>
            </a:r>
          </a:p>
          <a:p>
            <a:pPr marR="0" algn="l"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-Przykłady systemów motywacyjnych </a:t>
            </a:r>
          </a:p>
          <a:p>
            <a:pPr marR="0" algn="l"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3.  Sprytne dyscyplinowanie </a:t>
            </a:r>
          </a:p>
          <a:p>
            <a:pPr marR="0" algn="l"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-Skuteczne wydawanie poleceń</a:t>
            </a:r>
          </a:p>
          <a:p>
            <a:pPr marR="0" algn="l"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-Wyliczanie </a:t>
            </a:r>
          </a:p>
          <a:p>
            <a:pPr marR="0" algn="l"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-Klasowy kodeks złości</a:t>
            </a:r>
          </a:p>
          <a:p>
            <a:pPr marR="0" algn="l"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-Metoda Drogi </a:t>
            </a:r>
          </a:p>
          <a:p>
            <a:pPr marR="0" algn="l">
              <a:defRPr/>
            </a:pPr>
            <a: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-Sposoby pracy z ciszą </a:t>
            </a:r>
          </a:p>
          <a:p>
            <a:pPr marR="0" algn="l">
              <a:buFont typeface="Lucida Sans Unicode" pitchFamily="34" charset="0"/>
              <a:buAutoNum type="arabicPeriod"/>
              <a:defRPr/>
            </a:pPr>
            <a:endParaRPr lang="pl-PL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>
              <a:defRPr/>
            </a:pPr>
            <a:b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pl-PL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 algn="l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5" name="Picture 2" descr="C:\Users\Kaliszewscy\Desktop\Zdjęcia 25.09\20170925_165849.jpg"/>
          <p:cNvPicPr>
            <a:picLocks noChangeAspect="1" noChangeArrowheads="1"/>
          </p:cNvPicPr>
          <p:nvPr/>
        </p:nvPicPr>
        <p:blipFill>
          <a:blip r:embed="rId2"/>
          <a:srcRect l="15152"/>
          <a:stretch>
            <a:fillRect/>
          </a:stretch>
        </p:blipFill>
        <p:spPr>
          <a:xfrm>
            <a:off x="6660232" y="2492896"/>
            <a:ext cx="2016224" cy="30243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C:\Users\Kaliszewscy\Desktop\zdjęcia 9.10.2017\20171009_1740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712" y="1484313"/>
            <a:ext cx="5184576" cy="4969023"/>
          </a:xfrm>
          <a:noFill/>
          <a:ln w="38100">
            <a:solidFill>
              <a:srgbClr val="0070C0"/>
            </a:solidFill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Lista metod i sposobów na wprowadzanie dobrej dyscypliny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1"/>
          <p:cNvSpPr>
            <a:spLocks noGrp="1"/>
          </p:cNvSpPr>
          <p:nvPr>
            <p:ph idx="1"/>
          </p:nvPr>
        </p:nvSpPr>
        <p:spPr>
          <a:xfrm>
            <a:off x="395288" y="1125538"/>
            <a:ext cx="8291512" cy="48815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dawanie wyboru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wyjaśnienie celu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ciekawość treści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ciekawość formy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poziom sukcesu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akceptowanie uczuć ucznia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otrzymywanie informacji zwrotnej</a:t>
            </a:r>
          </a:p>
          <a:p>
            <a:pPr>
              <a:lnSpc>
                <a:spcPct val="150000"/>
              </a:lnSpc>
            </a:pPr>
            <a:r>
              <a:rPr lang="pl-PL" sz="2400" dirty="0">
                <a:latin typeface="Arial" pitchFamily="34" charset="0"/>
                <a:cs typeface="Arial" pitchFamily="34" charset="0"/>
              </a:rPr>
              <a:t>relacje: nauczyciel- uczeń</a:t>
            </a:r>
          </a:p>
          <a:p>
            <a:endParaRPr lang="pl-PL" dirty="0"/>
          </a:p>
          <a:p>
            <a:pPr>
              <a:buFont typeface="Wingdings 3" pitchFamily="18" charset="2"/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Czynnikach pobudzających motywację uczniów:</a:t>
            </a:r>
          </a:p>
        </p:txBody>
      </p:sp>
      <p:sp>
        <p:nvSpPr>
          <p:cNvPr id="13316" name="pole tekstowe 7"/>
          <p:cNvSpPr txBox="1">
            <a:spLocks noChangeArrowheads="1"/>
          </p:cNvSpPr>
          <p:nvPr/>
        </p:nvSpPr>
        <p:spPr bwMode="auto">
          <a:xfrm>
            <a:off x="7316788" y="28606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sz="2400">
                <a:latin typeface="Arial" pitchFamily="34" charset="0"/>
                <a:cs typeface="Arial" pitchFamily="34" charset="0"/>
              </a:rPr>
              <a:t>wzmacnianie pozytywne ( „nagroda” np. pochwała nauczyciela)</a:t>
            </a:r>
          </a:p>
          <a:p>
            <a:pPr>
              <a:lnSpc>
                <a:spcPct val="150000"/>
              </a:lnSpc>
            </a:pPr>
            <a:r>
              <a:rPr lang="pl-PL" sz="2400">
                <a:latin typeface="Arial" pitchFamily="34" charset="0"/>
                <a:cs typeface="Arial" pitchFamily="34" charset="0"/>
              </a:rPr>
              <a:t>systemy żetonowe ( sposoby wymiany pożądanych zachowań na wzmocnienia. Mogą to być „łuski” sukcesu naklejane na rybkę, samochody, grzybki itd.)</a:t>
            </a:r>
          </a:p>
          <a:p>
            <a:pPr>
              <a:lnSpc>
                <a:spcPct val="150000"/>
              </a:lnSpc>
            </a:pPr>
            <a:r>
              <a:rPr lang="pl-PL" sz="2400">
                <a:latin typeface="Arial" pitchFamily="34" charset="0"/>
                <a:cs typeface="Arial" pitchFamily="34" charset="0"/>
              </a:rPr>
              <a:t>inne systemy motywacyjne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Motywowanie do przestrzegania zasad poprzez: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395536" y="116632"/>
            <a:ext cx="8280920" cy="2232248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b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00B050"/>
              </a:buClr>
              <a:buSzPct val="25000"/>
            </a:pP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i="1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Piąte</a:t>
            </a:r>
            <a:r>
              <a:rPr lang="pl-PL" sz="2400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spotkanie</a:t>
            </a:r>
            <a:br>
              <a:rPr lang="pl-PL" sz="25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Sieć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współpracy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samokształcenia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nauc</a:t>
            </a:r>
            <a:r>
              <a:rPr lang="pl-PL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zycieli</a:t>
            </a:r>
            <a:b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Wars</a:t>
            </a:r>
            <a:r>
              <a:rPr lang="pl-PL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ztat</a:t>
            </a:r>
            <a:r>
              <a:rPr lang="pl-PL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: Metody dyscyplinowania uczniów – praktyka + wymiana doświadczeń</a:t>
            </a:r>
            <a:b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20 listopada 2018 r.</a:t>
            </a:r>
            <a:b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Ekspert: </a:t>
            </a:r>
            <a:r>
              <a:rPr lang="pt-BR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Emilia Sygulska </a:t>
            </a:r>
            <a:br>
              <a:rPr lang="en-US" sz="2500" b="1" i="1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500" b="1" i="1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395287" y="2636913"/>
            <a:ext cx="8497193" cy="3672408"/>
          </a:xfrm>
          <a:prstGeom prst="rect">
            <a:avLst/>
          </a:prstGeom>
          <a:noFill/>
          <a:ln>
            <a:noFill/>
          </a:ln>
        </p:spPr>
        <p:txBody>
          <a:bodyPr wrap="square" lIns="182875" tIns="0" rIns="91425" bIns="45700" anchor="t" anchorCtr="0">
            <a:noAutofit/>
          </a:bodyPr>
          <a:lstStyle/>
          <a:p>
            <a:pPr marL="36576" marR="0" lvl="0" indent="-1117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i="0" u="none" strike="noStrike" cap="none" dirty="0">
              <a:solidFill>
                <a:srgbClr val="78766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9" name="Shape 129" descr="C:\Users\User\Desktop\Sieć 17.05 2016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224" y="4365104"/>
            <a:ext cx="2232223" cy="1656184"/>
          </a:xfrm>
          <a:prstGeom prst="rect">
            <a:avLst/>
          </a:prstGeom>
          <a:noFill/>
          <a:ln w="57150" cap="flat" cmpd="thickThin">
            <a:solidFill>
              <a:schemeClr val="accent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130" name="Shape 130" descr="C:\Users\User\Desktop\Sieć 17.05 2016\HIS-LK12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312" y="4293096"/>
            <a:ext cx="2303488" cy="1728192"/>
          </a:xfrm>
          <a:prstGeom prst="rect">
            <a:avLst/>
          </a:pr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8" name="Picture 2" descr="C:\Users\Kaliszewscy\Desktop\Zdjęcia 25.09\20170925_165849.jpg"/>
          <p:cNvPicPr>
            <a:picLocks noChangeAspect="1" noChangeArrowheads="1"/>
          </p:cNvPicPr>
          <p:nvPr/>
        </p:nvPicPr>
        <p:blipFill>
          <a:blip r:embed="rId5"/>
          <a:srcRect l="20000" t="13333" r="-1"/>
          <a:stretch>
            <a:fillRect/>
          </a:stretch>
        </p:blipFill>
        <p:spPr>
          <a:xfrm>
            <a:off x="3491880" y="3356992"/>
            <a:ext cx="2016224" cy="280831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ytuł 1"/>
          <p:cNvSpPr>
            <a:spLocks noGrp="1"/>
          </p:cNvSpPr>
          <p:nvPr>
            <p:ph type="ctrTitle"/>
          </p:nvPr>
        </p:nvSpPr>
        <p:spPr>
          <a:xfrm>
            <a:off x="971550" y="260350"/>
            <a:ext cx="7704138" cy="504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Zagadnienia poruszane na zajęciach:</a:t>
            </a:r>
          </a:p>
        </p:txBody>
      </p:sp>
      <p:sp>
        <p:nvSpPr>
          <p:cNvPr id="7171" name="Podtytuł 2"/>
          <p:cNvSpPr>
            <a:spLocks noGrp="1"/>
          </p:cNvSpPr>
          <p:nvPr>
            <p:ph type="subTitle" idx="1"/>
          </p:nvPr>
        </p:nvSpPr>
        <p:spPr>
          <a:xfrm>
            <a:off x="1116013" y="981075"/>
            <a:ext cx="7486650" cy="5040313"/>
          </a:xfrm>
        </p:spPr>
        <p:txBody>
          <a:bodyPr>
            <a:normAutofit lnSpcReduction="10000"/>
          </a:bodyPr>
          <a:lstStyle/>
          <a:p>
            <a:pPr marL="342900" marR="0" indent="-342900" algn="l">
              <a:lnSpc>
                <a:spcPct val="150000"/>
              </a:lnSpc>
              <a:buFont typeface="Wingdings 3" pitchFamily="18" charset="2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Metody dyscyplinowania uczniów – podsumowanie i przypomnienie omawianych metod, quiz z wiedzy o metodach.</a:t>
            </a:r>
          </a:p>
          <a:p>
            <a:pPr marL="342900" marR="0" indent="-342900" algn="l">
              <a:lnSpc>
                <a:spcPct val="150000"/>
              </a:lnSpc>
              <a:buFont typeface="Wingdings 3" pitchFamily="18" charset="2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Różne rodzaje komunikatów w sytuacjach trudnych z uczniami.</a:t>
            </a:r>
          </a:p>
          <a:p>
            <a:pPr marL="342900" marR="0" indent="-342900" algn="l">
              <a:lnSpc>
                <a:spcPct val="150000"/>
              </a:lnSpc>
              <a:buFont typeface="Wingdings 3" pitchFamily="18" charset="2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Opracowanie listy problemów wychowawczych i sytuacji trudnych z uwzględnieniem różnych poziomów edukacyjnych.</a:t>
            </a:r>
          </a:p>
          <a:p>
            <a:pPr marL="342900" marR="0" indent="-342900" algn="l">
              <a:lnSpc>
                <a:spcPct val="150000"/>
              </a:lnSpc>
              <a:buFont typeface="Wingdings 3" pitchFamily="18" charset="2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Praca w grupach nad konkretnymi przypadkami, opracowanie rozwiązań i sposobów reagowania w formie krótkich „recept”.</a:t>
            </a:r>
          </a:p>
          <a:p>
            <a:pPr marL="342900" marR="0" indent="-342900" algn="l">
              <a:lnSpc>
                <a:spcPct val="150000"/>
              </a:lnSpc>
              <a:buFont typeface="Wingdings 3" pitchFamily="18" charset="2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Przedstawienie pomysłów i rozwiązań, grupowa burza mózgów nad problemami.</a:t>
            </a:r>
          </a:p>
          <a:p>
            <a:pPr marL="342900" marR="0" indent="-342900" algn="l">
              <a:lnSpc>
                <a:spcPct val="150000"/>
              </a:lnSpc>
              <a:buFont typeface="Wingdings 3" pitchFamily="18" charset="2"/>
              <a:buAutoNum type="arabicPeriod"/>
              <a:defRPr/>
            </a:pP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„Ring” – ćwiczenie konkretnych sposobów reagowania w trudnych sytuacjach ( grupa odgrywa klasę, nauczyciel prezentuje wybrany sposób reagowania).</a:t>
            </a:r>
            <a:endParaRPr lang="pl-PL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marR="0" indent="-342900">
              <a:lnSpc>
                <a:spcPct val="150000"/>
              </a:lnSpc>
              <a:defRPr/>
            </a:pPr>
            <a:br>
              <a:rPr lang="pl-PL" sz="16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pl-PL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42900" marR="0" indent="-342900" algn="l" eaLnBrk="1" hangingPunct="1">
              <a:lnSpc>
                <a:spcPct val="150000"/>
              </a:lnSpc>
              <a:spcBef>
                <a:spcPct val="0"/>
              </a:spcBef>
              <a:defRPr/>
            </a:pPr>
            <a:endParaRPr lang="pl-PL" altLang="pl-PL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628775"/>
            <a:ext cx="3313112" cy="4378325"/>
          </a:xfrm>
          <a:noFill/>
          <a:ln w="28575">
            <a:solidFill>
              <a:srgbClr val="00B050"/>
            </a:solidFill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Pani ekspert prezentuje program warsztatów</a:t>
            </a:r>
          </a:p>
        </p:txBody>
      </p:sp>
      <p:sp>
        <p:nvSpPr>
          <p:cNvPr id="9220" name="pole tekstowe 3"/>
          <p:cNvSpPr txBox="1">
            <a:spLocks noChangeArrowheads="1"/>
          </p:cNvSpPr>
          <p:nvPr/>
        </p:nvSpPr>
        <p:spPr bwMode="auto">
          <a:xfrm>
            <a:off x="4859338" y="1700213"/>
            <a:ext cx="4124325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buFont typeface="Arial" charset="0"/>
              <a:buChar char="•"/>
              <a:defRPr/>
            </a:pP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Quiz</a:t>
            </a:r>
          </a:p>
          <a:p>
            <a:pPr algn="ctr">
              <a:lnSpc>
                <a:spcPct val="200000"/>
              </a:lnSpc>
              <a:buFont typeface="Arial" charset="0"/>
              <a:buChar char="•"/>
              <a:defRPr/>
            </a:pP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Przypomnienie</a:t>
            </a:r>
          </a:p>
          <a:p>
            <a:pPr algn="ctr">
              <a:lnSpc>
                <a:spcPct val="200000"/>
              </a:lnSpc>
              <a:buFont typeface="Arial" charset="0"/>
              <a:buChar char="•"/>
              <a:defRPr/>
            </a:pP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Różne komunikaty</a:t>
            </a:r>
          </a:p>
          <a:p>
            <a:pPr algn="ctr">
              <a:lnSpc>
                <a:spcPct val="200000"/>
              </a:lnSpc>
              <a:buFont typeface="Arial" charset="0"/>
              <a:buChar char="•"/>
              <a:defRPr/>
            </a:pP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Praca w grupach</a:t>
            </a:r>
          </a:p>
          <a:p>
            <a:pPr algn="ctr">
              <a:lnSpc>
                <a:spcPct val="200000"/>
              </a:lnSpc>
              <a:buFont typeface="Arial" charset="0"/>
              <a:buChar char="•"/>
              <a:defRPr/>
            </a:pPr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Ring</a:t>
            </a:r>
          </a:p>
          <a:p>
            <a:pPr algn="ctr">
              <a:lnSpc>
                <a:spcPct val="200000"/>
              </a:lnSpc>
              <a:buFont typeface="Arial" charset="0"/>
              <a:buChar char="•"/>
              <a:defRPr/>
            </a:pPr>
            <a:endParaRPr lang="pl-PL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pl-PL" sz="2000" dirty="0"/>
          </a:p>
          <a:p>
            <a:pPr>
              <a:buFont typeface="Arial" charset="0"/>
              <a:buChar char="•"/>
              <a:defRPr/>
            </a:pPr>
            <a:endParaRPr lang="pl-PL" dirty="0"/>
          </a:p>
          <a:p>
            <a:pPr>
              <a:buFont typeface="Arial" charset="0"/>
              <a:buChar char="•"/>
              <a:defRPr/>
            </a:pPr>
            <a:endParaRPr lang="pl-PL" dirty="0"/>
          </a:p>
          <a:p>
            <a:pPr>
              <a:buFont typeface="Arial" charset="0"/>
              <a:buChar char="•"/>
              <a:defRPr/>
            </a:pPr>
            <a:endParaRPr lang="pl-PL" dirty="0"/>
          </a:p>
          <a:p>
            <a:pPr>
              <a:buFont typeface="Arial" charset="0"/>
              <a:buChar char="•"/>
              <a:defRPr/>
            </a:pPr>
            <a:endParaRPr lang="pl-PL" dirty="0"/>
          </a:p>
          <a:p>
            <a:pPr>
              <a:buFont typeface="Arial" charset="0"/>
              <a:buChar char="•"/>
              <a:defRPr/>
            </a:pPr>
            <a:endParaRPr lang="pl-PL" dirty="0"/>
          </a:p>
          <a:p>
            <a:pPr>
              <a:buFont typeface="Arial" charset="0"/>
              <a:buChar char="•"/>
              <a:defRPr/>
            </a:pPr>
            <a:endParaRPr lang="pl-PL" dirty="0"/>
          </a:p>
          <a:p>
            <a:pPr>
              <a:buFont typeface="Arial" charset="0"/>
              <a:buChar char="•"/>
              <a:defRPr/>
            </a:pPr>
            <a:endParaRPr lang="pl-PL" dirty="0"/>
          </a:p>
          <a:p>
            <a:pPr>
              <a:buFont typeface="Arial" charset="0"/>
              <a:buChar char="•"/>
              <a:defRPr/>
            </a:pPr>
            <a:endParaRPr lang="pl-P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ctrTitle"/>
          </p:nvPr>
        </p:nvSpPr>
        <p:spPr>
          <a:xfrm>
            <a:off x="395536" y="188640"/>
            <a:ext cx="8748464" cy="2736304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b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00B050"/>
              </a:buClr>
              <a:buSzPct val="25000"/>
            </a:pP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pl-PL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-PL" sz="24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Siódme</a:t>
            </a:r>
            <a:r>
              <a:rPr lang="pl-PL" sz="2400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spotkanie</a:t>
            </a:r>
            <a:br>
              <a:rPr lang="pl-PL" sz="25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Sieć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współpracy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1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samokształcenia</a:t>
            </a:r>
            <a: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2000" b="1" i="1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Prezentacja dobrych praktyk.  Podsumowanie i ewaluacja pracy sieci</a:t>
            </a:r>
            <a:b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4 grudnia2018 r.</a:t>
            </a:r>
            <a:b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pl-PL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koordynator: Krystyna Kaliszewska</a:t>
            </a:r>
            <a:br>
              <a:rPr lang="pl-PL" sz="2000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en-US" sz="25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500" b="1" i="1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467544" y="3212976"/>
            <a:ext cx="8424936" cy="3096344"/>
          </a:xfrm>
          <a:prstGeom prst="rect">
            <a:avLst/>
          </a:prstGeom>
          <a:noFill/>
          <a:ln>
            <a:noFill/>
          </a:ln>
        </p:spPr>
        <p:txBody>
          <a:bodyPr wrap="square" lIns="182875" tIns="0" rIns="91425" bIns="45700" anchor="t" anchorCtr="0">
            <a:noAutofit/>
          </a:bodyPr>
          <a:lstStyle/>
          <a:p>
            <a:pPr marL="36576" marR="0" lvl="0" indent="-1117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000" i="0" u="none" strike="noStrike" cap="none" dirty="0">
              <a:solidFill>
                <a:srgbClr val="78766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9" name="Shape 129" descr="C:\Users\User\Desktop\Sieć 17.05 2016\imag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8225" y="4365104"/>
            <a:ext cx="1728192" cy="1656184"/>
          </a:xfrm>
          <a:prstGeom prst="rect">
            <a:avLst/>
          </a:prstGeom>
          <a:noFill/>
          <a:ln w="38100" cap="flat" cmpd="thickThin">
            <a:solidFill>
              <a:srgbClr val="C00000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130" name="Shape 130" descr="C:\Users\User\Desktop\Sieć 17.05 2016\HIS-LK12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08" y="4437112"/>
            <a:ext cx="1944216" cy="1584176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"/>
            <a:headEnd type="none" w="med" len="med"/>
            <a:tailEnd type="none" w="med" len="med"/>
          </a:ln>
        </p:spPr>
      </p:pic>
      <p:pic>
        <p:nvPicPr>
          <p:cNvPr id="7" name="Symbol zastępczy zawartości 3" descr="C:\Users\Kaliszewscy\Desktop\Zdjęcia sieci - 6.11\20171106_171037.jpg"/>
          <p:cNvPicPr>
            <a:picLocks noGrp="1"/>
          </p:cNvPicPr>
          <p:nvPr>
            <p:ph idx="1"/>
          </p:nvPr>
        </p:nvPicPr>
        <p:blipFill>
          <a:blip r:embed="rId5"/>
          <a:srcRect l="41320" t="20690" r="47470" b="43238"/>
          <a:stretch>
            <a:fillRect/>
          </a:stretch>
        </p:blipFill>
        <p:spPr>
          <a:xfrm>
            <a:off x="3923928" y="3284984"/>
            <a:ext cx="1512168" cy="2952328"/>
          </a:xfrm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66652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pl-PL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Co było najmocniejsze stroną pracy sieci i  czy widzisz jakieś wartości dodane związane z Twoim udziałem w pracy sieci</a:t>
            </a:r>
          </a:p>
          <a:p>
            <a:pPr algn="ctr">
              <a:buNone/>
            </a:pPr>
            <a:r>
              <a:rPr lang="pl-PL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Nauczyciele odpowiedzieli następująco:</a:t>
            </a:r>
          </a:p>
          <a:p>
            <a:pPr>
              <a:buNone/>
            </a:pPr>
            <a:endParaRPr lang="pl-PL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pl-PL" sz="5600" dirty="0">
                <a:latin typeface="Arial" pitchFamily="34" charset="0"/>
                <a:cs typeface="Arial" pitchFamily="34" charset="0"/>
              </a:rPr>
              <a:t>rozwój umiejętności </a:t>
            </a:r>
          </a:p>
          <a:p>
            <a:r>
              <a:rPr lang="pl-PL" sz="5600" dirty="0">
                <a:latin typeface="Arial" pitchFamily="34" charset="0"/>
                <a:cs typeface="Arial" pitchFamily="34" charset="0"/>
              </a:rPr>
              <a:t>zapanowanie nad zespołem</a:t>
            </a:r>
          </a:p>
          <a:p>
            <a:r>
              <a:rPr lang="pl-PL" sz="5600" dirty="0">
                <a:latin typeface="Arial" pitchFamily="34" charset="0"/>
                <a:cs typeface="Arial" pitchFamily="34" charset="0"/>
              </a:rPr>
              <a:t>dyscyplinowanie zespołu klasowego</a:t>
            </a:r>
          </a:p>
          <a:p>
            <a:r>
              <a:rPr lang="pl-PL" sz="5600" dirty="0">
                <a:latin typeface="Arial" pitchFamily="34" charset="0"/>
                <a:cs typeface="Arial" pitchFamily="34" charset="0"/>
              </a:rPr>
              <a:t>kontakt z ekspertem</a:t>
            </a:r>
          </a:p>
          <a:p>
            <a:r>
              <a:rPr lang="pl-PL" sz="5600" dirty="0">
                <a:latin typeface="Arial" pitchFamily="34" charset="0"/>
                <a:cs typeface="Arial" pitchFamily="34" charset="0"/>
              </a:rPr>
              <a:t>praktyczne wskazówki do pracy</a:t>
            </a:r>
          </a:p>
          <a:p>
            <a:r>
              <a:rPr lang="pl-PL" sz="5600" dirty="0">
                <a:latin typeface="Arial" pitchFamily="34" charset="0"/>
                <a:cs typeface="Arial" pitchFamily="34" charset="0"/>
              </a:rPr>
              <a:t>atmosfera</a:t>
            </a:r>
          </a:p>
          <a:p>
            <a:r>
              <a:rPr lang="pl-PL" sz="5600" dirty="0">
                <a:latin typeface="Arial" pitchFamily="34" charset="0"/>
                <a:cs typeface="Arial" pitchFamily="34" charset="0"/>
              </a:rPr>
              <a:t>ekspert</a:t>
            </a:r>
          </a:p>
          <a:p>
            <a:r>
              <a:rPr lang="pl-PL" sz="5600" dirty="0">
                <a:latin typeface="Arial" pitchFamily="34" charset="0"/>
                <a:cs typeface="Arial" pitchFamily="34" charset="0"/>
              </a:rPr>
              <a:t>organizacja spotka</a:t>
            </a:r>
          </a:p>
          <a:p>
            <a:r>
              <a:rPr lang="pl-PL" sz="5600" dirty="0">
                <a:latin typeface="Arial" pitchFamily="34" charset="0"/>
                <a:cs typeface="Arial" pitchFamily="34" charset="0"/>
              </a:rPr>
              <a:t>wymiana doświadczeń</a:t>
            </a:r>
          </a:p>
          <a:p>
            <a:endParaRPr lang="pl-PL" sz="56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066130"/>
          </a:xfrm>
        </p:spPr>
        <p:txBody>
          <a:bodyPr>
            <a:noAutofit/>
          </a:bodyPr>
          <a:lstStyle/>
          <a:p>
            <a:pPr algn="ctr"/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Ewaluacja- wypowiedzi nauczycieli sieci współpracy                               i samokształcenia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Dyscyplina i sposoby dyscyplinowania uczniów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Główny obszar tematyczny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sieci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współpracy</a:t>
            </a:r>
            <a:b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samokształcenia</a:t>
            </a:r>
            <a:endParaRPr lang="pl-PL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Monitoring w szkole - plusy i minus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2348880"/>
            <a:ext cx="5760680" cy="3096344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8245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pytanie jakie rozwiązania/ pomysły wyniesione z sieci wdrażasz teraz w swojej pracy, a jakie planujesz ( pytanie 9) nauczycielki odpowiadały następująco:</a:t>
            </a:r>
          </a:p>
          <a:p>
            <a:pPr>
              <a:buNone/>
            </a:pPr>
            <a:endParaRPr lang="pl-PL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Wdrażam:</a:t>
            </a:r>
          </a:p>
          <a:p>
            <a:pPr lvl="0"/>
            <a:r>
              <a:rPr lang="pl-PL" sz="1800" dirty="0" err="1">
                <a:latin typeface="Arial" pitchFamily="34" charset="0"/>
                <a:cs typeface="Arial" pitchFamily="34" charset="0"/>
              </a:rPr>
              <a:t>uciszasze</a:t>
            </a: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1800" dirty="0">
                <a:latin typeface="Arial" pitchFamily="34" charset="0"/>
                <a:cs typeface="Arial" pitchFamily="34" charset="0"/>
              </a:rPr>
              <a:t>metody, sposoby dobrej dyscypliny</a:t>
            </a:r>
          </a:p>
          <a:p>
            <a:pPr lvl="0"/>
            <a:r>
              <a:rPr lang="pl-PL" sz="1800" dirty="0" err="1">
                <a:latin typeface="Arial" pitchFamily="34" charset="0"/>
                <a:cs typeface="Arial" pitchFamily="34" charset="0"/>
              </a:rPr>
              <a:t>przypominajki</a:t>
            </a: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1800" dirty="0">
                <a:latin typeface="Arial" pitchFamily="34" charset="0"/>
                <a:cs typeface="Arial" pitchFamily="34" charset="0"/>
              </a:rPr>
              <a:t>motywowanie do przestrzegania zasad</a:t>
            </a:r>
          </a:p>
          <a:p>
            <a:pPr lvl="0"/>
            <a:r>
              <a:rPr lang="pl-PL" sz="1800" dirty="0">
                <a:latin typeface="Arial" pitchFamily="34" charset="0"/>
                <a:cs typeface="Arial" pitchFamily="34" charset="0"/>
              </a:rPr>
              <a:t>wprowadzenie dobrej dyscypliny</a:t>
            </a:r>
          </a:p>
          <a:p>
            <a:pPr lvl="0"/>
            <a:r>
              <a:rPr lang="pl-PL" sz="1800" dirty="0">
                <a:latin typeface="Arial" pitchFamily="34" charset="0"/>
                <a:cs typeface="Arial" pitchFamily="34" charset="0"/>
              </a:rPr>
              <a:t>konstruktywną konfrontację</a:t>
            </a:r>
          </a:p>
          <a:p>
            <a:pPr lvl="0"/>
            <a:r>
              <a:rPr lang="pl-PL" sz="1800" dirty="0">
                <a:latin typeface="Arial" pitchFamily="34" charset="0"/>
                <a:cs typeface="Arial" pitchFamily="34" charset="0"/>
              </a:rPr>
              <a:t>procedurę FUO</a:t>
            </a:r>
          </a:p>
          <a:p>
            <a:pPr>
              <a:buNone/>
            </a:pPr>
            <a:endParaRPr lang="pl-PL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Zamierzam:</a:t>
            </a:r>
          </a:p>
          <a:p>
            <a:pPr lvl="0"/>
            <a:r>
              <a:rPr lang="pl-PL" sz="1800" dirty="0">
                <a:latin typeface="Arial" pitchFamily="34" charset="0"/>
                <a:cs typeface="Arial" pitchFamily="34" charset="0"/>
              </a:rPr>
              <a:t>pozytywne wzmocnienia</a:t>
            </a:r>
          </a:p>
          <a:p>
            <a:pPr lvl="0"/>
            <a:r>
              <a:rPr lang="pl-PL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 err="1">
                <a:latin typeface="Arial" pitchFamily="34" charset="0"/>
                <a:cs typeface="Arial" pitchFamily="34" charset="0"/>
              </a:rPr>
              <a:t>uciszacze</a:t>
            </a:r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pl-PL" sz="1800" dirty="0">
                <a:latin typeface="Arial" pitchFamily="34" charset="0"/>
                <a:cs typeface="Arial" pitchFamily="34" charset="0"/>
              </a:rPr>
              <a:t> FUO</a:t>
            </a:r>
          </a:p>
          <a:p>
            <a:pPr lvl="0"/>
            <a:r>
              <a:rPr lang="pl-PL" sz="1800" dirty="0">
                <a:latin typeface="Arial" pitchFamily="34" charset="0"/>
                <a:cs typeface="Arial" pitchFamily="34" charset="0"/>
              </a:rPr>
              <a:t>wszystkie poznane sposoby</a:t>
            </a:r>
          </a:p>
          <a:p>
            <a:pPr lvl="0"/>
            <a:endParaRPr lang="pl-PL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>
            <a:noAutofit/>
          </a:bodyPr>
          <a:lstStyle/>
          <a:p>
            <a:pPr algn="ctr"/>
            <a:r>
              <a:rPr lang="pl-PL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Ewaluacja- wypowiedzi nauczycieli sieci współpracy                               i samokształcenia</a:t>
            </a:r>
            <a:endParaRPr lang="pl-PL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Ewaluacja- wypowiedzi nauczycieli sieci współpracy                               i samokształcenia</a:t>
            </a: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Ewaluacja- wypowiedzi nauczycieli sieci współpracy                               i samokształcenia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ctrTitle"/>
          </p:nvPr>
        </p:nvSpPr>
        <p:spPr>
          <a:xfrm>
            <a:off x="250825" y="0"/>
            <a:ext cx="8582025" cy="1268411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Nasza</a:t>
            </a:r>
            <a:r>
              <a:rPr lang="en-US" sz="24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wiedza</a:t>
            </a:r>
            <a:r>
              <a:rPr lang="en-US" sz="24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umiejętności</a:t>
            </a:r>
            <a:r>
              <a:rPr lang="en-US" sz="24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24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towarzyszące</a:t>
            </a:r>
            <a:r>
              <a:rPr lang="en-US" sz="24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nam</a:t>
            </a:r>
            <a:r>
              <a:rPr lang="en-US" sz="24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emocje</a:t>
            </a:r>
            <a:br>
              <a:rPr lang="en-US" sz="24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Jaki</a:t>
            </a:r>
            <a:r>
              <a:rPr lang="en-US" sz="24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powinien</a:t>
            </a:r>
            <a:r>
              <a:rPr lang="en-US" sz="24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być</a:t>
            </a:r>
            <a:r>
              <a:rPr lang="en-US" sz="24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nauczyciel</a:t>
            </a:r>
            <a:r>
              <a:rPr lang="en-US" sz="24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wychowawca</a:t>
            </a:r>
            <a:r>
              <a:rPr lang="en-US" sz="24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pedagog</a:t>
            </a:r>
            <a:r>
              <a:rPr lang="en-US" sz="2400" b="1" i="0" u="none" strike="noStrike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?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5959475" y="5168900"/>
            <a:ext cx="2986087" cy="66516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175" y="1597025"/>
            <a:ext cx="8485186" cy="4864099"/>
          </a:xfrm>
          <a:prstGeom prst="rect">
            <a:avLst/>
          </a:prstGeom>
          <a:gradFill>
            <a:gsLst>
              <a:gs pos="0">
                <a:srgbClr val="ABC6A8"/>
              </a:gs>
              <a:gs pos="46000">
                <a:srgbClr val="73A86A"/>
              </a:gs>
              <a:gs pos="100000">
                <a:srgbClr val="2A64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799" dist="38100" dir="14700000" algn="t" rotWithShape="0">
              <a:srgbClr val="000000">
                <a:alpha val="60000"/>
              </a:srgbClr>
            </a:outerShdw>
          </a:effectLst>
        </p:spPr>
      </p:pic>
      <p:sp>
        <p:nvSpPr>
          <p:cNvPr id="235" name="Shape 235"/>
          <p:cNvSpPr txBox="1"/>
          <p:nvPr/>
        </p:nvSpPr>
        <p:spPr>
          <a:xfrm>
            <a:off x="3132136" y="2276475"/>
            <a:ext cx="184149" cy="369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1619250" y="2276475"/>
            <a:ext cx="5616575" cy="4000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Kompetentny nauczyciel- wychowawca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pPr algn="ctr"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Pracujemy w grupach</a:t>
            </a:r>
          </a:p>
        </p:txBody>
      </p:sp>
      <p:pic>
        <p:nvPicPr>
          <p:cNvPr id="21507" name="Picture 2" descr="C:\Users\Kaliszewscy\Desktop\Sieć SP 50\Zdjęcia\20180424_1659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268413"/>
            <a:ext cx="2016125" cy="2160587"/>
          </a:xfrm>
          <a:noFill/>
          <a:ln w="57150">
            <a:solidFill>
              <a:srgbClr val="0070C0"/>
            </a:solidFill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1268413"/>
            <a:ext cx="1873250" cy="2281237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1509" name="Picture 11"/>
          <p:cNvPicPr>
            <a:picLocks noChangeAspect="1" noChangeArrowheads="1"/>
          </p:cNvPicPr>
          <p:nvPr/>
        </p:nvPicPr>
        <p:blipFill>
          <a:blip r:embed="rId4"/>
          <a:srcRect t="22388" r="2438"/>
          <a:stretch>
            <a:fillRect/>
          </a:stretch>
        </p:blipFill>
        <p:spPr bwMode="auto">
          <a:xfrm>
            <a:off x="3708400" y="3860800"/>
            <a:ext cx="2447925" cy="230505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" y="3860800"/>
            <a:ext cx="2041525" cy="2305050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1511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3933825"/>
            <a:ext cx="1836738" cy="223202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1512" name="Picture 15"/>
          <p:cNvPicPr>
            <a:picLocks noChangeAspect="1" noChangeArrowheads="1"/>
          </p:cNvPicPr>
          <p:nvPr/>
        </p:nvPicPr>
        <p:blipFill>
          <a:blip r:embed="rId7"/>
          <a:srcRect l="26315" t="15025"/>
          <a:stretch>
            <a:fillRect/>
          </a:stretch>
        </p:blipFill>
        <p:spPr bwMode="auto">
          <a:xfrm>
            <a:off x="3708400" y="1196975"/>
            <a:ext cx="2447925" cy="2303463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1"/>
            <a:ext cx="8712968" cy="547260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pl-P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Linia czasu – nasze działania 2018 r. </a:t>
            </a:r>
          </a:p>
        </p:txBody>
      </p:sp>
      <p:sp>
        <p:nvSpPr>
          <p:cNvPr id="4" name="Symbol zastępczy zawartości 1"/>
          <p:cNvSpPr txBox="1">
            <a:spLocks/>
          </p:cNvSpPr>
          <p:nvPr/>
        </p:nvSpPr>
        <p:spPr bwMode="auto">
          <a:xfrm>
            <a:off x="250825" y="981075"/>
            <a:ext cx="8281988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107950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endParaRPr lang="pl-PL" altLang="pl-PL" b="1" dirty="0"/>
          </a:p>
          <a:p>
            <a:pPr marL="107950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pl-PL" altLang="pl-PL" b="1" dirty="0"/>
              <a:t> </a:t>
            </a:r>
            <a:r>
              <a:rPr lang="it-IT" altLang="pl-PL" b="1" dirty="0"/>
              <a:t> </a:t>
            </a:r>
            <a:endParaRPr lang="pl-PL" altLang="pl-PL" b="1" dirty="0"/>
          </a:p>
          <a:p>
            <a:pPr marL="107950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pl-PL" altLang="pl-PL" b="1" dirty="0"/>
              <a:t>  I</a:t>
            </a:r>
            <a:r>
              <a:rPr lang="it-IT" altLang="pl-PL" b="1" dirty="0"/>
              <a:t>V    </a:t>
            </a:r>
            <a:r>
              <a:rPr lang="pl-PL" altLang="pl-PL" b="1" dirty="0"/>
              <a:t>                </a:t>
            </a:r>
            <a:r>
              <a:rPr lang="it-IT" altLang="pl-PL" b="1" dirty="0"/>
              <a:t>V </a:t>
            </a:r>
            <a:r>
              <a:rPr lang="pl-PL" altLang="pl-PL" b="1" dirty="0"/>
              <a:t> </a:t>
            </a:r>
            <a:r>
              <a:rPr lang="it-IT" altLang="pl-PL" b="1" dirty="0"/>
              <a:t>  </a:t>
            </a:r>
            <a:r>
              <a:rPr lang="pl-PL" altLang="pl-PL" b="1" dirty="0"/>
              <a:t>                  VI</a:t>
            </a:r>
            <a:r>
              <a:rPr lang="it-IT" altLang="pl-PL" b="1" dirty="0"/>
              <a:t>   </a:t>
            </a:r>
            <a:r>
              <a:rPr lang="pl-PL" altLang="pl-PL" b="1" dirty="0"/>
              <a:t>               IX                   </a:t>
            </a:r>
            <a:r>
              <a:rPr lang="it-IT" altLang="pl-PL" b="1" dirty="0"/>
              <a:t>X</a:t>
            </a:r>
            <a:r>
              <a:rPr lang="pl-PL" altLang="pl-PL" b="1" dirty="0"/>
              <a:t>I                    </a:t>
            </a:r>
            <a:r>
              <a:rPr lang="it-IT" altLang="pl-PL" b="1" dirty="0"/>
              <a:t>XI</a:t>
            </a:r>
            <a:r>
              <a:rPr lang="pl-PL" altLang="pl-PL" b="1" dirty="0"/>
              <a:t>                     </a:t>
            </a:r>
            <a:r>
              <a:rPr lang="it-IT" altLang="pl-PL" b="1" dirty="0"/>
              <a:t>XII</a:t>
            </a:r>
            <a:r>
              <a:rPr lang="pl-PL" altLang="pl-PL" b="1" dirty="0"/>
              <a:t>    </a:t>
            </a:r>
          </a:p>
          <a:p>
            <a:pPr marL="107950" eaLnBrk="1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  <a:defRPr/>
            </a:pPr>
            <a:r>
              <a:rPr lang="pl-PL" altLang="pl-PL" sz="2800" b="1" dirty="0">
                <a:latin typeface="+mn-lt"/>
                <a:cs typeface="+mn-cs"/>
              </a:rPr>
              <a:t> </a:t>
            </a:r>
            <a:endParaRPr lang="pl-PL" altLang="pl-PL" sz="2000" b="1" dirty="0">
              <a:latin typeface="+mn-lt"/>
              <a:cs typeface="+mn-cs"/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395288" y="2852738"/>
            <a:ext cx="8497887" cy="720725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179388" y="4292600"/>
            <a:ext cx="1152525" cy="19939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800" dirty="0">
                <a:solidFill>
                  <a:schemeClr val="tx1"/>
                </a:solidFill>
              </a:rPr>
              <a:t>Szkolenie organizacyjno-diagnosty</a:t>
            </a:r>
          </a:p>
          <a:p>
            <a:pPr algn="ctr">
              <a:defRPr/>
            </a:pPr>
            <a:r>
              <a:rPr lang="pl-PL" sz="800" dirty="0" err="1">
                <a:solidFill>
                  <a:schemeClr val="tx1"/>
                </a:solidFill>
              </a:rPr>
              <a:t>czne</a:t>
            </a:r>
            <a:endParaRPr lang="pl-PL" sz="8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l-PL" sz="800" b="1" dirty="0">
              <a:solidFill>
                <a:schemeClr val="tx1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1403350" y="4292600"/>
            <a:ext cx="1081088" cy="201136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000" dirty="0">
                <a:solidFill>
                  <a:schemeClr val="tx1"/>
                </a:solidFill>
              </a:rPr>
              <a:t>Warsztat z ekspertem</a:t>
            </a:r>
          </a:p>
          <a:p>
            <a:pPr algn="ctr">
              <a:defRPr/>
            </a:pPr>
            <a:endParaRPr lang="pl-PL" sz="1000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638550" y="4278313"/>
            <a:ext cx="1077913" cy="203041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000" dirty="0">
                <a:solidFill>
                  <a:schemeClr val="tx1"/>
                </a:solidFill>
              </a:rPr>
              <a:t>Warsztat z </a:t>
            </a:r>
            <a:r>
              <a:rPr lang="pl-PL" sz="1000" dirty="0" err="1">
                <a:solidFill>
                  <a:schemeClr val="tx1"/>
                </a:solidFill>
              </a:rPr>
              <a:t>eksper</a:t>
            </a:r>
            <a:endParaRPr lang="pl-PL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1000" dirty="0" err="1">
                <a:solidFill>
                  <a:schemeClr val="tx1"/>
                </a:solidFill>
              </a:rPr>
              <a:t>tem</a:t>
            </a:r>
            <a:endParaRPr lang="pl-PL" sz="10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pl-PL" sz="1000" b="1" dirty="0">
              <a:solidFill>
                <a:schemeClr val="tx1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788024" y="4365625"/>
            <a:ext cx="1079376" cy="201771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Szkolenie z TIK</a:t>
            </a:r>
          </a:p>
          <a:p>
            <a:pPr algn="ctr">
              <a:defRPr/>
            </a:pPr>
            <a:endParaRPr lang="pl-PL" sz="900" dirty="0">
              <a:solidFill>
                <a:schemeClr val="tx1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5940152" y="4221088"/>
            <a:ext cx="1008062" cy="206216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Warsztat z </a:t>
            </a:r>
            <a:r>
              <a:rPr lang="pl-PL" sz="900" dirty="0" err="1">
                <a:solidFill>
                  <a:schemeClr val="tx1"/>
                </a:solidFill>
              </a:rPr>
              <a:t>eksper</a:t>
            </a:r>
            <a:endParaRPr lang="pl-PL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900" dirty="0" err="1">
                <a:solidFill>
                  <a:schemeClr val="tx1"/>
                </a:solidFill>
              </a:rPr>
              <a:t>tem</a:t>
            </a:r>
            <a:endParaRPr lang="pl-PL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9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Elipsa 12"/>
          <p:cNvSpPr/>
          <p:nvPr/>
        </p:nvSpPr>
        <p:spPr>
          <a:xfrm>
            <a:off x="7072313" y="4278313"/>
            <a:ext cx="1244600" cy="2030412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Wdrożenie działań oraz ich modyfikacja. </a:t>
            </a:r>
            <a:r>
              <a:rPr lang="pl-PL" sz="900" dirty="0" err="1">
                <a:solidFill>
                  <a:schemeClr val="tx1"/>
                </a:solidFill>
              </a:rPr>
              <a:t>Podsumowa</a:t>
            </a:r>
            <a:endParaRPr lang="pl-PL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nie, ewaluacja.</a:t>
            </a:r>
          </a:p>
          <a:p>
            <a:pPr algn="ctr">
              <a:defRPr/>
            </a:pPr>
            <a:r>
              <a:rPr lang="pl-PL" sz="9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Elipsa 13"/>
          <p:cNvSpPr/>
          <p:nvPr/>
        </p:nvSpPr>
        <p:spPr>
          <a:xfrm>
            <a:off x="2555875" y="4351338"/>
            <a:ext cx="1011238" cy="195738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Warsztat z </a:t>
            </a:r>
            <a:r>
              <a:rPr lang="pl-PL" sz="900" dirty="0" err="1">
                <a:solidFill>
                  <a:schemeClr val="tx1"/>
                </a:solidFill>
              </a:rPr>
              <a:t>koordyna</a:t>
            </a:r>
            <a:endParaRPr lang="pl-PL" sz="9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l-PL" sz="900" dirty="0">
                <a:solidFill>
                  <a:schemeClr val="tx1"/>
                </a:solidFill>
              </a:rPr>
              <a:t>torem</a:t>
            </a:r>
          </a:p>
          <a:p>
            <a:pPr algn="ctr">
              <a:defRPr/>
            </a:pPr>
            <a:endParaRPr lang="pl-PL" sz="900" dirty="0">
              <a:solidFill>
                <a:schemeClr val="tx1"/>
              </a:solidFill>
            </a:endParaRPr>
          </a:p>
        </p:txBody>
      </p:sp>
      <p:cxnSp>
        <p:nvCxnSpPr>
          <p:cNvPr id="22" name="Łącznik prosty 21"/>
          <p:cNvCxnSpPr/>
          <p:nvPr/>
        </p:nvCxnSpPr>
        <p:spPr>
          <a:xfrm>
            <a:off x="1835150" y="1989138"/>
            <a:ext cx="31750" cy="2305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>
            <a:endCxn id="14" idx="0"/>
          </p:cNvCxnSpPr>
          <p:nvPr/>
        </p:nvCxnSpPr>
        <p:spPr>
          <a:xfrm>
            <a:off x="3059113" y="1989138"/>
            <a:ext cx="1587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/>
          <p:cNvCxnSpPr>
            <a:endCxn id="10" idx="0"/>
          </p:cNvCxnSpPr>
          <p:nvPr/>
        </p:nvCxnSpPr>
        <p:spPr>
          <a:xfrm>
            <a:off x="4140200" y="1916113"/>
            <a:ext cx="36513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5219700" y="1916113"/>
            <a:ext cx="0" cy="2376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/>
          <p:cNvCxnSpPr/>
          <p:nvPr/>
        </p:nvCxnSpPr>
        <p:spPr>
          <a:xfrm>
            <a:off x="6372225" y="1916113"/>
            <a:ext cx="0" cy="2305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/>
          <p:cNvCxnSpPr>
            <a:stCxn id="12" idx="0"/>
          </p:cNvCxnSpPr>
          <p:nvPr/>
        </p:nvCxnSpPr>
        <p:spPr>
          <a:xfrm flipH="1" flipV="1">
            <a:off x="6372200" y="4149080"/>
            <a:ext cx="71983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/>
        </p:nvCxnSpPr>
        <p:spPr>
          <a:xfrm>
            <a:off x="7596188" y="1989138"/>
            <a:ext cx="0" cy="2305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50"/>
          <p:cNvCxnSpPr/>
          <p:nvPr/>
        </p:nvCxnSpPr>
        <p:spPr>
          <a:xfrm>
            <a:off x="755650" y="1989138"/>
            <a:ext cx="0" cy="223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611188" y="3141663"/>
            <a:ext cx="360362" cy="214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24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6227763" y="3141663"/>
            <a:ext cx="360362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20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7380288" y="3141663"/>
            <a:ext cx="360362" cy="214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04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5076825" y="3141663"/>
            <a:ext cx="360363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05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3995738" y="3141663"/>
            <a:ext cx="360362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25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1692275" y="3141663"/>
            <a:ext cx="358775" cy="214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17</a:t>
            </a:r>
          </a:p>
        </p:txBody>
      </p:sp>
      <p:sp>
        <p:nvSpPr>
          <p:cNvPr id="36" name="pole tekstowe 35"/>
          <p:cNvSpPr txBox="1"/>
          <p:nvPr/>
        </p:nvSpPr>
        <p:spPr>
          <a:xfrm>
            <a:off x="2916238" y="3141663"/>
            <a:ext cx="360362" cy="215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l-PL" sz="800" b="1" dirty="0"/>
              <a:t>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ctrTitle"/>
          </p:nvPr>
        </p:nvSpPr>
        <p:spPr>
          <a:xfrm>
            <a:off x="539750" y="476250"/>
            <a:ext cx="8064500" cy="15113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r>
              <a:rPr lang="pl-PL" sz="2800" i="1" dirty="0">
                <a:solidFill>
                  <a:srgbClr val="00B050"/>
                </a:solidFill>
                <a:cs typeface="Arial" charset="0"/>
              </a:rPr>
              <a:t> </a:t>
            </a: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r>
              <a:rPr lang="pl-PL" sz="2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Sieć współpracy i samokształcenia nauczycieli .</a:t>
            </a:r>
            <a:br>
              <a:rPr lang="pl-PL" sz="2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Sieć  problemowa</a:t>
            </a:r>
            <a:br>
              <a:rPr lang="pl-PL" sz="2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Drugie spotkanie 17 maja 2018 r.</a:t>
            </a:r>
            <a:br>
              <a:rPr lang="pl-PL" sz="2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pl-PL" sz="2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Podtytuł 2"/>
          <p:cNvSpPr>
            <a:spLocks noGrp="1"/>
          </p:cNvSpPr>
          <p:nvPr>
            <p:ph type="subTitle" idx="1"/>
          </p:nvPr>
        </p:nvSpPr>
        <p:spPr>
          <a:xfrm>
            <a:off x="395288" y="1916113"/>
            <a:ext cx="8497887" cy="4608512"/>
          </a:xfrm>
        </p:spPr>
        <p:txBody>
          <a:bodyPr/>
          <a:lstStyle/>
          <a:p>
            <a:pPr marR="0" eaLnBrk="1" hangingPunct="1">
              <a:buFont typeface="Wingdings 2" pitchFamily="18" charset="2"/>
              <a:buNone/>
            </a:pPr>
            <a:endParaRPr lang="pl-PL" altLang="pl-PL" b="1"/>
          </a:p>
        </p:txBody>
      </p:sp>
      <p:pic>
        <p:nvPicPr>
          <p:cNvPr id="7172" name="Picture 3" descr="C:\Users\User\Desktop\Sieć 17.05 2016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860800"/>
            <a:ext cx="2232025" cy="2187575"/>
          </a:xfrm>
          <a:prstGeom prst="rect">
            <a:avLst/>
          </a:prstGeom>
          <a:solidFill>
            <a:schemeClr val="accent2"/>
          </a:solidFill>
          <a:ln w="55000" cmpd="thickThin" algn="ctr">
            <a:solidFill>
              <a:srgbClr val="A0141A"/>
            </a:solidFill>
            <a:miter lim="800000"/>
            <a:headEnd/>
            <a:tailEnd/>
          </a:ln>
        </p:spPr>
      </p:pic>
      <p:pic>
        <p:nvPicPr>
          <p:cNvPr id="48132" name="Picture 4" descr="C:\Users\User\Desktop\Sieć 17.05 2016\HIS-LK1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789363"/>
            <a:ext cx="2327275" cy="22304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8133" name="Picture 5" descr="C:\Users\User\Desktop\Sieć 17.05 2016\51371560-drawing-network-busine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133600"/>
            <a:ext cx="2663825" cy="26638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ytuł 1"/>
          <p:cNvSpPr>
            <a:spLocks noGrp="1"/>
          </p:cNvSpPr>
          <p:nvPr>
            <p:ph type="ctrTitle"/>
          </p:nvPr>
        </p:nvSpPr>
        <p:spPr>
          <a:xfrm>
            <a:off x="3419872" y="980728"/>
            <a:ext cx="5255816" cy="46085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r>
              <a:rPr lang="pl-PL" sz="2800" i="1" dirty="0">
                <a:solidFill>
                  <a:srgbClr val="00B050"/>
                </a:solidFill>
                <a:cs typeface="Arial" charset="0"/>
              </a:rPr>
              <a:t> </a:t>
            </a: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800" i="1" dirty="0">
                <a:solidFill>
                  <a:srgbClr val="00B050"/>
                </a:solidFill>
                <a:cs typeface="Arial" charset="0"/>
              </a:rPr>
            </a:br>
            <a:br>
              <a:rPr lang="pl-PL" sz="2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br>
              <a:rPr lang="pl-PL" sz="2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br>
              <a:rPr lang="pl-PL" sz="2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br>
              <a:rPr lang="pl-PL" sz="2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br>
              <a:rPr lang="pl-PL" sz="2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br>
              <a:rPr lang="pl-PL" sz="2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l-PL" sz="2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Warsztat :Przyczyn trudnych </a:t>
            </a:r>
            <a:br>
              <a:rPr lang="pl-PL" sz="2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zaburzonych zachowań uczniów</a:t>
            </a:r>
            <a:br>
              <a:rPr lang="pl-PL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 maja 2018 r.</a:t>
            </a:r>
            <a:br>
              <a:rPr lang="pl-PL" sz="2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Ekspert: </a:t>
            </a:r>
            <a:r>
              <a:rPr lang="pt-BR" sz="27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Emilia Sygulska </a:t>
            </a:r>
            <a:br>
              <a:rPr lang="pt-BR" sz="2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t-BR" sz="2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br>
              <a:rPr lang="pt-BR" sz="2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t-BR" sz="2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br>
              <a:rPr lang="pt-BR" sz="2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pt-BR" sz="20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br>
              <a:rPr lang="pl-PL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pl-PL" sz="28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Podtytuł 2"/>
          <p:cNvSpPr>
            <a:spLocks noGrp="1"/>
          </p:cNvSpPr>
          <p:nvPr>
            <p:ph type="subTitle" idx="1"/>
          </p:nvPr>
        </p:nvSpPr>
        <p:spPr>
          <a:xfrm>
            <a:off x="3275856" y="3861048"/>
            <a:ext cx="5617319" cy="1944440"/>
          </a:xfrm>
        </p:spPr>
        <p:txBody>
          <a:bodyPr/>
          <a:lstStyle/>
          <a:p>
            <a:pPr marR="0" eaLnBrk="1" hangingPunct="1">
              <a:buFont typeface="Wingdings 2" pitchFamily="18" charset="2"/>
              <a:buNone/>
            </a:pPr>
            <a:endParaRPr lang="pl-PL" altLang="pl-PL" b="1" dirty="0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620713"/>
            <a:ext cx="2935288" cy="460851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Aspekt">
  <a:themeElements>
    <a:clrScheme name="Aspek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Aspekt">
  <a:themeElements>
    <a:clrScheme name="Aspek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Aspekt">
  <a:themeElements>
    <a:clrScheme name="Aspekt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ol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1242</Words>
  <Application>Microsoft Office PowerPoint</Application>
  <PresentationFormat>Pokaz na ekranie (4:3)</PresentationFormat>
  <Paragraphs>275</Paragraphs>
  <Slides>42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42</vt:i4>
      </vt:variant>
    </vt:vector>
  </HeadingPairs>
  <TitlesOfParts>
    <vt:vector size="55" baseType="lpstr">
      <vt:lpstr>Arial</vt:lpstr>
      <vt:lpstr>Lucida Sans Unicode</vt:lpstr>
      <vt:lpstr>Noto Sans Symbols</vt:lpstr>
      <vt:lpstr>Tahoma</vt:lpstr>
      <vt:lpstr>Times New Roman</vt:lpstr>
      <vt:lpstr>Verdana</vt:lpstr>
      <vt:lpstr>Wingdings</vt:lpstr>
      <vt:lpstr>Wingdings 2</vt:lpstr>
      <vt:lpstr>Wingdings 3</vt:lpstr>
      <vt:lpstr>2_Aspekt</vt:lpstr>
      <vt:lpstr>3_Aspekt</vt:lpstr>
      <vt:lpstr>4_Aspekt</vt:lpstr>
      <vt:lpstr>Hol</vt:lpstr>
      <vt:lpstr>                      Sieć współpracy i samokształcenia nauczycieli kwiecień- grudzień 2018 r. Koordynator: Krystyna Kaliszewska </vt:lpstr>
      <vt:lpstr>                         Pierwsze spotkanie Sieć współpracy i samokształcenia nauczycieli SP 50 Warsztat organizacyjno-diagnostyczny 24 kwietnia 2018 r. </vt:lpstr>
      <vt:lpstr>Prezentacja programu PowerPoint</vt:lpstr>
      <vt:lpstr>Główny obszar tematyczny  sieci współpracy  i samokształcenia</vt:lpstr>
      <vt:lpstr>Nasza wiedza, umiejętności i towarzyszące nam emocje Jaki powinien być nauczyciel- wychowawca pedagog ?</vt:lpstr>
      <vt:lpstr> Pracujemy w grupach</vt:lpstr>
      <vt:lpstr>Linia czasu – nasze działania 2018 r. </vt:lpstr>
      <vt:lpstr>                      Sieć współpracy i samokształcenia nauczycieli . Sieć  problemowa Drugie spotkanie 17 maja 2018 r. </vt:lpstr>
      <vt:lpstr>                               Warsztat :Przyczyn trudnych  i zaburzonych zachowań uczniów 17 maja 2018 r. Ekspert: Emilia Sygulska        </vt:lpstr>
      <vt:lpstr>Program warsztatu:</vt:lpstr>
      <vt:lpstr>Uważnie słuchamy pani ekspert</vt:lpstr>
      <vt:lpstr>Pani ekspert zapoznaje nas z programem warsztatów</vt:lpstr>
      <vt:lpstr>Dobra organizacja warunkiem sukcesu</vt:lpstr>
      <vt:lpstr>Dobra organizacja warunkiem sukcesu</vt:lpstr>
      <vt:lpstr>Dobra organizacja warunkiem sukcesu</vt:lpstr>
      <vt:lpstr>Dobra organizacja warunkiem sukcesu</vt:lpstr>
      <vt:lpstr>Budowanie- jak kto chce- bez wspólnego uzgodnienia to chaos i rozgardiasz</vt:lpstr>
      <vt:lpstr>Budowanie według poleceń eksperta to ład, porządek  a przede wszystkim sukces</vt:lpstr>
      <vt:lpstr>Cel osiągnięty- duża radość</vt:lpstr>
      <vt:lpstr>                              Trzecie spotkanie Sieć współpracy i samokształcenia nauczycieli Warsztat : Kreowanie pozytywnego klimatu w klasie oraz stosowanie metody konstruktywnej konfrontacji  w radzeniu sobie z trudnymi i prowokacyjnymi zachowaniami uczniów.  18 czerwca2018r. koordynator: Krystyna Kaliszewska  </vt:lpstr>
      <vt:lpstr>  Ramowy program spotkania:</vt:lpstr>
      <vt:lpstr>   Dyscyplina w klasie- dyskusja, definicja…</vt:lpstr>
      <vt:lpstr> Co nauczyciele sądzą o radzeniu sobie  z dyscypliną według badań prof. J. Pyżalskiego?</vt:lpstr>
      <vt:lpstr>Trudności wychowawcze-  co to takiego?</vt:lpstr>
      <vt:lpstr>Jakie zachowania uczniów sprawiają nauczycielom najwięcej trudności ?  ( ankieta ) </vt:lpstr>
      <vt:lpstr>Co robić, aby utrzymać dyscyplinę w klasie?</vt:lpstr>
      <vt:lpstr> Nauczyciel buduje bezpieczny klimat poprzez:</vt:lpstr>
      <vt:lpstr>Nauczyciel dyscyplinuje uczniów stosując:</vt:lpstr>
      <vt:lpstr>Aby utrzymać dyscyplinę, nauczyciel powinien:</vt:lpstr>
      <vt:lpstr>                           Czwarte spotkanie Sieć współpracy i samokształcenia nauczycieli Warsztat : Dyscyplina i sposoby dyscyplinowania dzieci i młodzieży 25 września 2018 r. Ekspert: Emilia Sygulska  </vt:lpstr>
      <vt:lpstr> Treści warsztatu:</vt:lpstr>
      <vt:lpstr>Lista metod i sposobów na wprowadzanie dobrej dyscypliny</vt:lpstr>
      <vt:lpstr> Czynnikach pobudzających motywację uczniów:</vt:lpstr>
      <vt:lpstr>Motywowanie do przestrzegania zasad poprzez:</vt:lpstr>
      <vt:lpstr>                           Piąte spotkanie Sieć współpracy i samokształcenia nauczycieli Warsztat : Metody dyscyplinowania uczniów – praktyka + wymiana doświadczeń 20 listopada 2018 r. Ekspert: Emilia Sygulska  </vt:lpstr>
      <vt:lpstr>Zagadnienia poruszane na zajęciach:</vt:lpstr>
      <vt:lpstr>Pani ekspert prezentuje program warsztatów</vt:lpstr>
      <vt:lpstr>                       Siódme spotkanie Sieć współpracy i samokształcenia  Prezentacja dobrych praktyk.  Podsumowanie i ewaluacja pracy sieci 4 grudnia2018 r. koordynator: Krystyna Kaliszewska  </vt:lpstr>
      <vt:lpstr>Ewaluacja- wypowiedzi nauczycieli sieci współpracy                               i samokształcenia</vt:lpstr>
      <vt:lpstr>Ewaluacja- wypowiedzi nauczycieli sieci współpracy                               i samokształcenia</vt:lpstr>
      <vt:lpstr> Ewaluacja- wypowiedzi nauczycieli sieci współpracy                               i samokształcenia</vt:lpstr>
      <vt:lpstr>Ewaluacja- wypowiedzi nauczycieli sieci współpracy                               i samokształcenia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Sieć współpracy i samokształcenia nauczycieli-wychowawców  i pedagogów szkolnych.  Warsztat organizacyjno-diagnostyczny 24 maja 2017 r.</dc:title>
  <dc:creator>Wspomaganie PPP2</dc:creator>
  <cp:lastModifiedBy>Renata</cp:lastModifiedBy>
  <cp:revision>78</cp:revision>
  <dcterms:modified xsi:type="dcterms:W3CDTF">2019-01-29T21:00:00Z</dcterms:modified>
</cp:coreProperties>
</file>